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86" r:id="rId3"/>
    <p:sldId id="412" r:id="rId4"/>
    <p:sldId id="372" r:id="rId5"/>
    <p:sldId id="366" r:id="rId6"/>
    <p:sldId id="373" r:id="rId7"/>
    <p:sldId id="413" r:id="rId8"/>
    <p:sldId id="374" r:id="rId9"/>
    <p:sldId id="375" r:id="rId10"/>
    <p:sldId id="411" r:id="rId11"/>
    <p:sldId id="367" r:id="rId12"/>
    <p:sldId id="376" r:id="rId13"/>
    <p:sldId id="381" r:id="rId14"/>
    <p:sldId id="408" r:id="rId15"/>
    <p:sldId id="368" r:id="rId16"/>
    <p:sldId id="382" r:id="rId17"/>
    <p:sldId id="378" r:id="rId18"/>
    <p:sldId id="407" r:id="rId19"/>
    <p:sldId id="383" r:id="rId20"/>
    <p:sldId id="369" r:id="rId21"/>
    <p:sldId id="379" r:id="rId22"/>
    <p:sldId id="405" r:id="rId23"/>
    <p:sldId id="380" r:id="rId24"/>
    <p:sldId id="345" r:id="rId25"/>
    <p:sldId id="354" r:id="rId26"/>
    <p:sldId id="403" r:id="rId27"/>
    <p:sldId id="344" r:id="rId28"/>
    <p:sldId id="395" r:id="rId29"/>
    <p:sldId id="396" r:id="rId30"/>
    <p:sldId id="388" r:id="rId31"/>
    <p:sldId id="404" r:id="rId32"/>
    <p:sldId id="389" r:id="rId33"/>
    <p:sldId id="390" r:id="rId34"/>
    <p:sldId id="391" r:id="rId35"/>
    <p:sldId id="392" r:id="rId36"/>
    <p:sldId id="393" r:id="rId37"/>
    <p:sldId id="394" r:id="rId38"/>
    <p:sldId id="364" r:id="rId39"/>
    <p:sldId id="303" r:id="rId40"/>
    <p:sldId id="300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D9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howGuides="1">
      <p:cViewPr varScale="1">
        <p:scale>
          <a:sx n="55" d="100"/>
          <a:sy n="55" d="100"/>
        </p:scale>
        <p:origin x="36" y="216"/>
      </p:cViewPr>
      <p:guideLst>
        <p:guide orient="horz" pos="9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611789A-C9A9-438E-839F-E4DA6F5A3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4:31.1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5AC989C7-5235-4A00-9B21-17F3478FF360}" emma:medium="tactile" emma:mode="ink">
          <msink:context xmlns:msink="http://schemas.microsoft.com/ink/2010/main" type="inkDrawing"/>
        </emma:interpretation>
      </emma:emma>
    </inkml:annotationXML>
    <inkml:trace contextRef="#ctx0" brushRef="#br0">3071 6962,'11'5,"9"7,12 8,11 5,10 4,6-2,5-2,2-3,-5-1,-2-4,-5 0,-1-2,-4 1,0 5,-2-4,-4-1,-4-7,-2-3,-3-3,-2 4,0 0,5 0,1-2,1-2,-2-2,-1 6,4 0,1-1,-2 0,4 3,0 0,4 5,0 0,-5-4,-2 4,-2-2,-9 3,-3-2,-1 5,7-4,8 4,3-3,5-4,0-3,-8 2,-1 0,0-2,-2-3,-1-1,-2-2,-2-1,-5 4,-8 7,4 1,26-5,31-6,24-14,12-5,6 1,-5 3,-7 3,-11 10,-11 4,-5 2,-5 4,-5 3,-3 8,-5 1,0 2,-1 2,-7-2,-6-6,-7-6,0 1,-8 3,-4-1,-2-4,-1 3,1 0,0-5,0 3,1 0,0-3,1 3,0-2,6 5,2-2,-1-2,-6 2,-5-1,0-2,0-3,0-3,2 3,1 1,-6 4,-6 6,0 4,-5 6,1-3,-1-1,1-3,0-1,1-3,-2 0,4 4,-3 4,2 1,4 4,3-4,4-8,-4 2,0-6,-4 2,0-2,-4 1,7 0,-1 1,2-1,2-3,1-5,-2 3,-1 0,1-2,1-3,4-2,0-1,-5-2,-6 0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50:36.5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 contextRef="#ctx0" brushRef="#br0">2878 6896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50:39.4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 contextRef="#ctx0" brushRef="#br0">2878 6896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51:03.3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 contextRef="#ctx0" brushRef="#br0">2846 6896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51:06.0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 contextRef="#ctx0" brushRef="#br0">2878 6912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51:09.3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 contextRef="#ctx0" brushRef="#br0">2926 6896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51:37.2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 contextRef="#ctx0" brushRef="#br0">2829 7218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53:00.3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 contextRef="#ctx0" brushRef="#br0">354 5626,'0'6,"0"7,0 6,0 6,0 5,0 6,0 5,0-1,0 5,0-1,6 4,1 5,5-2,0 1,0 4,1 2,0-2,-3-6,2 6,5 2,0 5,1 0,0-3,-6-2,2 0,4-4,-1-5,2-6,3-11,3-10,-2-3,0 0,2 2,-4 3,-5 3,0-2,3-7,3 6,5 2,2 4,7 2,3 7,0 1,-5 0,-6-1,1-3,-6-1,-2-1,-3-1,0-1,2 0,4 0,3 11,-4 14,1 9,6 10,0 7,-2 2,0-4,-3-4,-2-5,-4-2,-6-4,1-6,-2-10,-3-6,2-12,0-4,2 2,17 30,18 43,14 20,11 11,0-6,-9-14,-8-16,-8-18,-14-18,-5-14,-4-10,1-5,-6-4,0-5,3-4,2 3,-3 1,-6 3,2 3,-4 0,1-4,4-6,5-2,-3 2,2 3,1-2,-3 0,0 2,3 4,2-5,-4 1,1-3,-4-1,0 3,3 2,-3 3,1 8,3 9,3 8,-4 6,1-2,1 1,-3-4,-5-5,0-6,-3-4,-3-4,-3 0,-3-3,-3 0,-1 0,5-6,2 0,4 0,2 1,2-3,1-1,1-3,-2-1,-2 4,-5 2,2-2,0 0,-2 2,-3 3,-1 2,3-5,1 0,5 2,-1 0,4 3,-1 1,2 1,5-5,2-6,4-7,-2 0,-2-3,-4 3,-6 5,-5 4,-4-6,-3-7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53:01.8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 contextRef="#ctx0" brushRef="#br0">3730 9565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4:53.8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7D95ADE9-FE11-410B-A5F6-02F8842F196C}" emma:medium="tactile" emma:mode="ink">
          <msink:context xmlns:msink="http://schemas.microsoft.com/ink/2010/main" type="inkDrawing"/>
        </emma:interpretation>
      </emma:emma>
    </inkml:annotationXML>
    <inkml:trace contextRef="#ctx0" brushRef="#br0">5981 8682,'5'0,"8"0,7 0,5 0,5 0,1 0,2 0,1 0,0 0,-7 5,-1 3,0-1,1-2,1-1,2 5,1-1,0-1,1-1,1-3,-1 4,1 2,-1-2,0-1,6-2,2-2,-1-1,-2-1,-1 0,-1-1,-2 1,0 0,-1 0,0 0,0 0,5 0,3 0,-2 0,0 0,-2 0,-2 0,5 0,7 0,1 0,3 0,-2 0,3 0,-2 0,-5 0,-3 0,1 0,0 0,-2 0,-2 0,-3 0,4 0,1 5,5 3,11-1,7-1,-3-2,-4-2,-8-1,-6 0,-4-1,-4 0,-2-1,-7 6,-1 2,0 0,1-2,3 4,2 1,0-2,1-1,2-3,-1-2,1-1,0-1,-2 0,2 0,-1-1,0 1,-5-12,-2-2,0 0,2 3,1 3,2 3,0 2,2 3,0 5,0 2,-4 7,-3-2,-6 5,1 0,-4 0,1 0,-3 0,3 4,3 3,-2 4,-4 2,2-4,3-7,-2 0,2-4,3-5,9-3,-1 3,0-2,0 4,1 0,0-2,-5 3,-2-2,2-1,1-3,-5 3,1-1,1-1,-3 4,0-2,2-2,3-2,-4-7,-4-9,-7-9,2-1,-3-2,-3-3,4-3,5-2,-1-1,-3-1,4-1,2 6,0-5,1 0,-2-2,-4 0,1 6,-1 2,-4-5,3-4,-1 0,3 0,-1-1,4 2,3 1,4-1,-2 2,1 6,-3 1,-1 6,-3-1,2 5,2 3,5-1,2 3,3 2,1 1,1-2,1 1,0-5,0 0,-1 2,0 4,1 2,-1 2,1 2,-1 1,0 0,0 1,0-1,0 1,0-7,1-1,-1 1,-5-4,-3-2,7-3,3-4,7-1,1 6,-5-2,-5 2,-2 3,0-2,0 3,1-4,0 0,-7-2,1 2,0-4,1 3,-2-2,-2 1,2 5,2 2,-3-1,-6-4,0-2,3-1,3-5,3-3,2 2,3-1,1 5,-5-1,4-2,2 3,2-1,-2 2,1 5,-5 0,-8-5,-3 2,2-3,2 3,4 4,-4-3,1 4,-3-4,-1-4,3-5,2-3,4-3,1 3,2 8,-4 0,-2-2,1-2,1 3,-4-1,0 3,1-2,3-1,-5-4,0-3,3-1,0 4,4-1,2 0,0 5,-5-1,-1-1,1 3,-4 0,-1-3,2 3,-3-1,0 4,3-2,3 4,1 3,3-1,2 1,-5 3,-13 3,-9 2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4:58.0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160D4538-A283-4E1A-A9F7-35B7F336B390}" emma:medium="tactile" emma:mode="ink">
          <msink:context xmlns:msink="http://schemas.microsoft.com/ink/2010/main" type="inkDrawing"/>
        </emma:interpretation>
      </emma:emma>
    </inkml:annotationXML>
    <inkml:trace contextRef="#ctx0" brushRef="#br0">9726 7084,'6'0,"1"-5,5-2,1-6,-2-6,3 1,4 4,-1-3,2 3,-1-3,0 3,4-3,3 2,-3-1,-5-5,0 2,-3-1,2 3,4 3,-2 0,1 1,4 4,-4-2,2 0,3-4,2 2,2 3,3-4,0 2,-4-2,-2 0,-5-2,0 1,2 3,2-1,3-5,3 2,-6-4,-4-2,-8-3,1 2,-2 0,3-8,-2-3,-2-2,-4 7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5:02.1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21E6D32A-CC85-4943-9E17-EF37E118DFE1}" emma:medium="tactile" emma:mode="ink">
          <msink:context xmlns:msink="http://schemas.microsoft.com/ink/2010/main" type="inkDrawing"/>
        </emma:interpretation>
      </emma:emma>
    </inkml:annotationXML>
    <inkml:trace contextRef="#ctx0" brushRef="#br0">10208 7167,'7'0,"-1"-5,7-7,0-8,4-5,3 1,5 0,-1-2,-2-2,4-2,-4 0,-1 4,-3-5,0 4,9-6,5-18,2-11,1-7,0-2,0 6,-6 8,-9 8,-6 7,-7 5,-4 4,3 8,11-4,24-8,17-2,9-6,-1 0,-7-5,-7 2,-14 3,-7 9,-3 6,-6 3,-3-1,-3 0,-5-2,-4 0,-4 0,-2-2,-6 0,-8 4,-3 4,4-2,2-1,2-1,4-2,2-1,2 0,0-2,0 2,1-2,0 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5:09.8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C740E58A-C853-476F-9998-3B0DCDD3D0BD}" emma:medium="tactile" emma:mode="ink">
          <msink:context xmlns:msink="http://schemas.microsoft.com/ink/2010/main" type="inkDrawing"/>
        </emma:interpretation>
      </emma:emma>
    </inkml:annotationXML>
    <inkml:trace contextRef="#ctx0" brushRef="#br0">10723 5641,'0'-5,"0"-8,0-7,0-5,0-4,0-3,0-1,0 0,0-1,0 0,0 2,0 5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5:40.7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A186C009-A669-4736-B7AE-AB60B06522F4}" emma:medium="tactile" emma:mode="ink">
          <msink:context xmlns:msink="http://schemas.microsoft.com/ink/2010/main" type="inkDrawing"/>
        </emma:interpretation>
      </emma:emma>
    </inkml:annotationXML>
    <inkml:trace contextRef="#ctx0" brushRef="#br0">10772 6287,'0'-5,"0"-8,0-7,0-4,0-6,0-2,0 0,0-2,5 0,2 0,0 2,-2 0,-2-1,1 0,-3 1,5 6,1 1,0-1,4 6,0-2,4 0,5-4,-2-2,2 5,-2-1,-4-1,-4-2,-5-2,-3-1,-1-1,-1-1,-1 0,0-1,0 1,6-1,1-5,0-1,0-1,-2 3,-2 1,0 1,-2 1,0 1,0 2,0-1,5 0,8 5,0 3,5 4,4 6,5 0,-3-3,-1 2,-3-3,0 2,2-2,3-2,3 0,-4 0,0 2,1 5,2-1,1-4,2 1,2 4,0 4,-6-2,0-5,-1 1,2 3,-4-3,0 2,1 3,2 2,-3-1,0 0,-5-3,1-2,3-1,2-6,3 2,-2-1,-1-3,0 2,4 5,-5 0,0 2,1-1,3 0,-4-1,-1 2,2 3,3-2,7 1,9-3,2 2,4-4,7 2,-9-1,-5 0,-5 5,-3-4,-2 3,-1 3,-1 3,-5 2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8:47.0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5B63895F-212E-47E8-963E-44B7670D7A37}" emma:medium="tactile" emma:mode="ink">
          <msink:context xmlns:msink="http://schemas.microsoft.com/ink/2010/main" type="inkDrawing" rotatedBoundingBox="412,1191 2311,3458 2138,3602 240,1335" semanticType="callout" shapeName="Other"/>
        </emma:interpretation>
      </emma:emma>
    </inkml:annotationXML>
    <inkml:trace contextRef="#ctx0" brushRef="#br0">2219 3407,'5'0,"2"-5,5-2,-4-1,-5-3,-2-6,-6-5,-9-5,-12-2,-13-3,-11-6,-7-2,-6 0,-3-4,6-1,5 3,3 3,4-4,5 1,5 2,2-3,8 0,-3 2,-1-9,-6-6,-2-5,-11-3,-1-1,1-1,5 5,10 8,6 7,2 12,1 6,-2 2,7 0,-2 6,6-2,4 0,1 2,2 0,-4-2,-3-4,1-2,-3-7,3-4,-2 5,-2 4,2 0,-2 0,4 0,4 0,-2 4,3 2,-3 4,-4 1,2-2,-3 2,3 0,-2 2,-2-1,1-3,0 2,-3-1,-3 3,-3 4,5-2,0-2,-1 0,3-1,6-5,5-2,5-3,3-2,2-2,2 0,0 10,0 15,0 14,-5 11,-3 7,1 6,1 3,0 1,3 5,1 2,0-1,6-7,3-10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8:36.4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B0443D6D-1242-4283-B16A-CF3D8DB9304E}" emma:medium="tactile" emma:mode="ink">
          <msink:context xmlns:msink="http://schemas.microsoft.com/ink/2010/main" type="inkDrawing" rotatedBoundingBox="2254,3489 22956,6691 22853,7361 2150,4159" semanticType="callout" shapeName="Other"/>
        </emma:interpretation>
      </emma:emma>
    </inkml:annotationXML>
    <inkml:trace contextRef="#ctx0" brushRef="#br0">21960 5650,'0'-5,"-5"-2,-8 1,-7 0,-6 2,-2 2,-4 1,-7 0,-7 1,-8 1,-4-1,-9 1,-5-1,4 0,10 0,8 0,7 0,12-6,4-2,2 2,1 0,-3 2,-7 2,-3 0,-1 2,1 0,1 0,1-6,1-1,2 0,0 2,-6-4,-1-1,-5-4,-7 2,-5 0,-4-1,-2 0,3 4,7 2,6-3,5 1,6 2,2-4,1 0,-5 2,-6-2,-13 0,-8 2,-4-3,-12 0,2 3,9-3,10 1,5 1,6 4,6 2,4-4,3 0,2 2,1 1,-4 2,-2 0,-6 2,-5 1,-7 0,2 1,4-1,-1 0,5-5,2-2,0 0,1 1,-3 2,0 2,-2 0,1 2,4 0,3 0,3 0,7-5,-1-2,-7 0,-7 2,-14 1,-6 1,-10 2,-2 0,1 1,7 1,5-7,9-1,7-4,1-2,-3-4,3 2,-9-2,-9-5,-12 2,-19 0,-4-4,3 4,8 4,9 0,10 3,14 2,-1-1,-34-10,-36-6,-48 2,-57 4,-43 6,-40 8,-21 2,-9-2,6-15,27-16,40-6,38-7,44 1,36-3,23-3,18-2,17 8,19 8,12 5,11 10,5 4,4 6,5 0,3 5,4 2,0 5,2 2,-1 3,1 1,-1 1,1-1,-1 1,0 0,-10-1,-32 0,-36 0,-26 0,-8 0,6 0,4 0,8-5,10-8,2-12,4-8,-1-3,-9-12,-11-4,5 2,8 9,2 7,5 4,4 0,-1-10,1-4,2-1,9 3,9 3,9 7,11 10,13 9,4 5,-22 17,-26 11,-14 8,-3 0,1-1,10-3,-1-7,3-5,2-6,0-4,-4-7,-4-9,-15-7,-6 0,-7-7,-6 0,2 1,8 3,15 2,11 4,13 5,11 0,9-5,5 3,9-4,-1 3,-2 4,5 3,5 10,-9 20,-22 12,-25 7,-4 1,0-6,-2-9,-10-8,-27-9,-43-16,-54-23,-44-12,-12-15,14-4,45 9,58 8,52 6,30 3,7-8,4-3,0 2,-4 8,-4 5,7 1,6 7,15 7,14 0,11 4,9-2,5-5,4 2,1 3,6 0,2-5,4-4,1 2,-10-1,-3 3,-10 0,-7 2,-8 5,-5 5,-3-3,-2 0,-6 3,3-3,8-6,8 0,4-2,2 0,6 0,8-4,4 3,7-2,2-3,-1-1,-4 2,-2 5,-8 6,-4 5,0 4,0 2,2 1,6-4,3-3,1 1,-1 2,-1 0,4-4,6-5,1-2,2-3,6 2,3 3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6-20T17:49:07.3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0B033AC5-2427-4ECC-B186-D1F949731544}" emma:medium="tactile" emma:mode="ink">
          <msink:context xmlns:msink="http://schemas.microsoft.com/ink/2010/main" type="inkDrawing" rotatedBoundingBox="448,1154 726,1335 719,1346 441,1165" semanticType="callout" shapeName="Other"/>
        </emma:interpretation>
      </emma:emma>
    </inkml:annotationXML>
    <inkml:trace contextRef="#ctx0" brushRef="#br0">386 1078,'0'5,"5"3,9-2,0 6,3-1,6-2,-3 4,2-2,3 4,1 4,3-1,1 3,-3 2,-8-3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DD3FEB8-E56C-4B1F-89A5-841640367A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6C6FDE-F9C0-4C88-B148-DC28E23C6684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EC0289-7BFF-4D5C-9D29-AB6C1252D51A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543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EC0289-7BFF-4D5C-9D29-AB6C1252D51A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788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516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4C857B-1AF2-4CBB-9BC4-512BEFBACF3B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8FE01C-5EF5-47C1-BBDD-DF50C2E9C46F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611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18E584-9C5E-4137-B78B-D7A78023488A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40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36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67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EC0289-7BFF-4D5C-9D29-AB6C1252D51A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88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EC0289-7BFF-4D5C-9D29-AB6C1252D51A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874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EC0289-7BFF-4D5C-9D29-AB6C1252D51A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685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EC0289-7BFF-4D5C-9D29-AB6C1252D51A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22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63C9E-18D4-41C4-B032-994BDE739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08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504CD-998C-4D44-9412-100D4A8725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11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294C5-90D7-44B3-85F9-75D38FC1C6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425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5DE68-E4D7-4391-BF32-D892804410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90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60610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F0F4A-6389-4C83-879C-6985C6B6A4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55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D6D7E-F17B-45B0-BAEB-AC3F50487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E7AA-22CA-4715-8668-007D7E04F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46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1D94B-9633-48EF-B306-D544A56196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00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A40C8-3150-4174-92F1-1CE218A60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5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5631B-E2D8-4B9E-AB25-89F7276B7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69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37729-5E29-4824-BEA2-AFE99B8B94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66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FEB52-4FE9-41B0-A32E-A97255AEF9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82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9EC7039-4631-4B71-80DF-A528C54B08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bpearlman.org/a4le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http://www.bobpearlman.org/" TargetMode="External"/><Relationship Id="rId4" Type="http://schemas.openxmlformats.org/officeDocument/2006/relationships/hyperlink" Target="mailto:bobpearlman@mindspring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hyperlink" Target="http://www.mvifi.org/fuse1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9BzPfYbS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macconnell.cefpi.org/" TargetMode="External"/><Relationship Id="rId7" Type="http://schemas.openxmlformats.org/officeDocument/2006/relationships/hyperlink" Target="https://www.youtube.com/watch?v=kwKwSAWhTFw" TargetMode="External"/><Relationship Id="rId2" Type="http://schemas.openxmlformats.org/officeDocument/2006/relationships/hyperlink" Target="http://www.greenville.k12.sc.us/fishe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obpearlman.org/" TargetMode="External"/><Relationship Id="rId5" Type="http://schemas.openxmlformats.org/officeDocument/2006/relationships/hyperlink" Target="http://www.bobpearlman.org/Learning21/new%20learning%20environments.htm" TargetMode="External"/><Relationship Id="rId4" Type="http://schemas.openxmlformats.org/officeDocument/2006/relationships/hyperlink" Target="http://macconnell.cefpi.org/2015/pdf/Fisher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4cscJcRKYx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obpearlman.org/Learning21/albemarle.htm" TargetMode="Externa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mXkMj33ReW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6neUgB9l-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6.xml"/><Relationship Id="rId18" Type="http://schemas.openxmlformats.org/officeDocument/2006/relationships/image" Target="../media/image10.png"/><Relationship Id="rId26" Type="http://schemas.openxmlformats.org/officeDocument/2006/relationships/customXml" Target="../ink/ink15.xml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17" Type="http://schemas.openxmlformats.org/officeDocument/2006/relationships/customXml" Target="../ink/ink8.xml"/><Relationship Id="rId25" Type="http://schemas.openxmlformats.org/officeDocument/2006/relationships/customXml" Target="../ink/ink14.xml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24" Type="http://schemas.openxmlformats.org/officeDocument/2006/relationships/customXml" Target="../ink/ink13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2.xml"/><Relationship Id="rId10" Type="http://schemas.openxmlformats.org/officeDocument/2006/relationships/image" Target="../media/image6.png"/><Relationship Id="rId19" Type="http://schemas.openxmlformats.org/officeDocument/2006/relationships/customXml" Target="../ink/ink9.xml"/><Relationship Id="rId4" Type="http://schemas.openxmlformats.org/officeDocument/2006/relationships/image" Target="../media/image30.png"/><Relationship Id="rId9" Type="http://schemas.openxmlformats.org/officeDocument/2006/relationships/customXml" Target="../ink/ink4.xml"/><Relationship Id="rId14" Type="http://schemas.openxmlformats.org/officeDocument/2006/relationships/image" Target="../media/image8.png"/><Relationship Id="rId22" Type="http://schemas.openxmlformats.org/officeDocument/2006/relationships/customXml" Target="../ink/ink11.xml"/><Relationship Id="rId27" Type="http://schemas.openxmlformats.org/officeDocument/2006/relationships/customXml" Target="../ink/ink16.xml"/><Relationship Id="rId30" Type="http://schemas.openxmlformats.org/officeDocument/2006/relationships/customXml" Target="../ink/ink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bobpearlman@mindspring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://www.bobpearlman.org/a4l.htm" TargetMode="External"/><Relationship Id="rId4" Type="http://schemas.openxmlformats.org/officeDocument/2006/relationships/hyperlink" Target="http://www.bobpearlman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P1J7Nf_gvAw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From Students to Learners: New Learning Environments for 21st Century Learners</a:t>
            </a:r>
          </a:p>
        </p:txBody>
      </p: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604838" y="6019800"/>
            <a:ext cx="79343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PowerPoint Slides and Resources at </a:t>
            </a:r>
            <a:r>
              <a:rPr lang="en-US" altLang="en-US" sz="2000" b="1" dirty="0">
                <a:latin typeface="Times New Roman" panose="02020603050405020304" pitchFamily="18" charset="0"/>
                <a:hlinkClick r:id="rId3"/>
              </a:rPr>
              <a:t>http://www.bobpearlman.org/a4le.htm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1371600" y="3649663"/>
            <a:ext cx="64008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SzPct val="70000"/>
              <a:buFont typeface="Wingdings" panose="05000000000000000000" pitchFamily="2" charset="2"/>
              <a:buNone/>
            </a:pPr>
            <a:r>
              <a:rPr lang="en-US" altLang="en-US" sz="1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</a:rPr>
              <a:t>Bob Pearlman </a:t>
            </a:r>
            <a:br>
              <a:rPr lang="en-US" altLang="en-US" sz="2400" dirty="0">
                <a:latin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  <a:hlinkClick r:id="rId4"/>
              </a:rPr>
              <a:t>bobpearlman@mindspring.com</a:t>
            </a:r>
            <a:br>
              <a:rPr lang="en-US" altLang="en-US" sz="1800" dirty="0">
                <a:latin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  <a:hlinkClick r:id="rId5"/>
              </a:rPr>
              <a:t>http://www.bobpearlman.org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p:pic>
        <p:nvPicPr>
          <p:cNvPr id="4101" name="Picture 18" descr="collage_learn_env_9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2400"/>
            <a:ext cx="85725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19"/>
          <p:cNvSpPr>
            <a:spLocks noChangeArrowheads="1"/>
          </p:cNvSpPr>
          <p:nvPr/>
        </p:nvSpPr>
        <p:spPr bwMode="auto">
          <a:xfrm>
            <a:off x="795652" y="4749710"/>
            <a:ext cx="76193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Association for Learning Environments (</a:t>
            </a:r>
            <a:r>
              <a:rPr lang="en-US" altLang="en-US" sz="2400" b="1"/>
              <a:t>A4LE) NW</a:t>
            </a:r>
            <a:endParaRPr lang="en-US" altLang="en-US" sz="2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Anchorage, Alaska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June 24,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spect="1" noChangeArrowheads="1"/>
          </p:cNvSpPr>
          <p:nvPr/>
        </p:nvSpPr>
        <p:spPr bwMode="auto">
          <a:xfrm>
            <a:off x="762000" y="1543051"/>
            <a:ext cx="3657600" cy="34490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#1: Key elements of this teaching and learning practice.</a:t>
            </a:r>
            <a:endParaRPr lang="en-US" altLang="en-US" sz="9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Project-Based Learning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Individual workspaces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Small group workspaces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Large group workspaces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Presentation spaces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</a:endParaRPr>
          </a:p>
        </p:txBody>
      </p:sp>
      <p:sp>
        <p:nvSpPr>
          <p:cNvPr id="10244" name="Text Box 5"/>
          <p:cNvSpPr txBox="1">
            <a:spLocks noChangeAspect="1" noChangeArrowheads="1"/>
          </p:cNvSpPr>
          <p:nvPr/>
        </p:nvSpPr>
        <p:spPr bwMode="auto">
          <a:xfrm>
            <a:off x="4724400" y="1543051"/>
            <a:ext cx="3657600" cy="220252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1650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Spacious, double-size classrooms for double group of students and two teachers integrating two subject areas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9625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45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769005"/>
            <a:ext cx="6743700" cy="5991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Atlanta, June 15</a:t>
            </a:r>
          </a:p>
        </p:txBody>
      </p:sp>
    </p:spTree>
    <p:extLst>
      <p:ext uri="{BB962C8B-B14F-4D97-AF65-F5344CB8AC3E}">
        <p14:creationId xmlns:p14="http://schemas.microsoft.com/office/powerpoint/2010/main" val="414512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Mount Vernon Presbyterian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60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5" name="Picture 3" descr="Mount_Vernon_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" y="1524000"/>
            <a:ext cx="4389120" cy="246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9" name="Picture 7" descr="Mount Vernon Presbyterian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60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80" y="1524000"/>
            <a:ext cx="4389120" cy="370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82347" y="5265072"/>
            <a:ext cx="373399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hlinkClick r:id="rId4"/>
              </a:rPr>
              <a:t>http://www.mvifi.org/fuse16/</a:t>
            </a:r>
            <a:endParaRPr lang="en-US" altLang="en-US" b="1" dirty="0"/>
          </a:p>
          <a:p>
            <a:pPr algn="ctr">
              <a:spcBef>
                <a:spcPct val="50000"/>
              </a:spcBef>
            </a:pPr>
            <a:r>
              <a:rPr lang="en-US" altLang="en-US" b="1" dirty="0"/>
              <a:t>Twitter: #fuse16 </a:t>
            </a:r>
          </a:p>
        </p:txBody>
      </p:sp>
    </p:spTree>
    <p:extLst>
      <p:ext uri="{BB962C8B-B14F-4D97-AF65-F5344CB8AC3E}">
        <p14:creationId xmlns:p14="http://schemas.microsoft.com/office/powerpoint/2010/main" val="4083799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ount Vernon Presbyterian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60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572000" y="271533"/>
            <a:ext cx="32319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latin typeface="Comic Sans MS" panose="030F0702030302020204" pitchFamily="66" charset="0"/>
              </a:rPr>
              <a:t>i.Design</a:t>
            </a:r>
            <a:r>
              <a:rPr lang="en-US" altLang="en-US" sz="4000" b="1" dirty="0">
                <a:latin typeface="Comic Sans MS" panose="030F0702030302020204" pitchFamily="66" charset="0"/>
              </a:rPr>
              <a:t> Lab</a:t>
            </a: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14300" y="6323316"/>
            <a:ext cx="891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3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  <p:pic>
        <p:nvPicPr>
          <p:cNvPr id="28678" name="Picture 7" descr="Mount Vernon Presbyterian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60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Mount_Vernon_youtub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46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7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spect="1" noChangeArrowheads="1"/>
          </p:cNvSpPr>
          <p:nvPr/>
        </p:nvSpPr>
        <p:spPr bwMode="auto">
          <a:xfrm>
            <a:off x="762000" y="1143000"/>
            <a:ext cx="3657600" cy="511101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#1: Key elements of this teaching and learning practice.</a:t>
            </a:r>
            <a:endParaRPr lang="en-US" altLang="en-US" sz="9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Design Thinking / Stanford .d School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DEEP: Discover / Empathy /Experiment / Produce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College / Career /Citizenship / Calling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21</a:t>
            </a:r>
            <a:r>
              <a:rPr lang="en-US" altLang="en-US" sz="1800" b="1" baseline="30000" dirty="0">
                <a:latin typeface="Times New Roman" panose="02020603050405020304" pitchFamily="18" charset="0"/>
              </a:rPr>
              <a:t>st</a:t>
            </a:r>
            <a:r>
              <a:rPr lang="en-US" altLang="en-US" sz="1800" b="1" dirty="0">
                <a:latin typeface="Times New Roman" panose="02020603050405020304" pitchFamily="18" charset="0"/>
              </a:rPr>
              <a:t> century learners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Technology use / hands-on learning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Critical Thinking / Creativity / Collaboration / Problem Solving / Effective Communicator / Civically Engaged – The 4Cs+</a:t>
            </a:r>
          </a:p>
        </p:txBody>
      </p:sp>
      <p:sp>
        <p:nvSpPr>
          <p:cNvPr id="10244" name="Text Box 5"/>
          <p:cNvSpPr txBox="1">
            <a:spLocks noChangeAspect="1" noChangeArrowheads="1"/>
          </p:cNvSpPr>
          <p:nvPr/>
        </p:nvSpPr>
        <p:spPr bwMode="auto">
          <a:xfrm>
            <a:off x="4800600" y="1143000"/>
            <a:ext cx="3657600" cy="29642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1650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i.Design</a:t>
            </a:r>
            <a:r>
              <a:rPr lang="en-US" altLang="en-US" sz="1800" b="1" dirty="0">
                <a:latin typeface="Times New Roman" panose="02020603050405020304" pitchFamily="18" charset="0"/>
              </a:rPr>
              <a:t> Lab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Maker spaces and equipment ubiquitous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Outdoor garden learning environment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900" b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7" descr="Mount Vernon Presbyterian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60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0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838200"/>
            <a:ext cx="6753225" cy="5476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Greenville, June 16</a:t>
            </a:r>
          </a:p>
        </p:txBody>
      </p:sp>
    </p:spTree>
    <p:extLst>
      <p:ext uri="{BB962C8B-B14F-4D97-AF65-F5344CB8AC3E}">
        <p14:creationId xmlns:p14="http://schemas.microsoft.com/office/powerpoint/2010/main" val="386921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pPr algn="l"/>
            <a:br>
              <a:rPr lang="en-US" sz="2400" dirty="0"/>
            </a:br>
            <a:r>
              <a:rPr lang="en-US" sz="1800" dirty="0"/>
              <a:t>The 2015 CEFPI </a:t>
            </a:r>
            <a:r>
              <a:rPr lang="en-US" sz="1800" dirty="0" err="1"/>
              <a:t>MacConnell</a:t>
            </a:r>
            <a:r>
              <a:rPr lang="en-US" sz="1800" dirty="0"/>
              <a:t> Award Winner, Fisher STEAM Middle School, co-designed by Fielding Nair International and McMillan </a:t>
            </a:r>
            <a:r>
              <a:rPr lang="en-US" sz="1800" dirty="0" err="1"/>
              <a:t>Pazdan</a:t>
            </a:r>
            <a:r>
              <a:rPr lang="en-US" sz="1800" dirty="0"/>
              <a:t> Smith, features six learning communities of about 125 students, with eight different instructional spaces for each learning community. 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7106" name="Picture 2" descr="STEAM_Page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8229600" cy="37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8575"/>
            <a:ext cx="8572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33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048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Greenville County (SC) Schools' </a:t>
            </a:r>
            <a:r>
              <a:rPr lang="en-US" dirty="0">
                <a:hlinkClick r:id="rId2"/>
              </a:rPr>
              <a:t>Dr. </a:t>
            </a:r>
            <a:r>
              <a:rPr lang="en-US" dirty="0" err="1">
                <a:hlinkClick r:id="rId2"/>
              </a:rPr>
              <a:t>Phinnize</a:t>
            </a:r>
            <a:r>
              <a:rPr lang="en-US" dirty="0">
                <a:hlinkClick r:id="rId2"/>
              </a:rPr>
              <a:t> J. Fisher Middle School</a:t>
            </a:r>
            <a:r>
              <a:rPr lang="en-US" dirty="0"/>
              <a:t>, a PBL STEAM middle school, is named the </a:t>
            </a:r>
            <a:r>
              <a:rPr lang="en-US" dirty="0">
                <a:hlinkClick r:id="rId3"/>
              </a:rPr>
              <a:t>CEFPI 2015 James D. </a:t>
            </a:r>
            <a:r>
              <a:rPr lang="en-US" dirty="0" err="1">
                <a:hlinkClick r:id="rId3"/>
              </a:rPr>
              <a:t>MacConnell</a:t>
            </a:r>
            <a:r>
              <a:rPr lang="en-US" dirty="0">
                <a:hlinkClick r:id="rId3"/>
              </a:rPr>
              <a:t> Award Winner</a:t>
            </a:r>
            <a:r>
              <a:rPr lang="en-US" dirty="0"/>
              <a:t>. See </a:t>
            </a:r>
            <a:r>
              <a:rPr lang="en-US" dirty="0">
                <a:hlinkClick r:id="rId4"/>
              </a:rPr>
              <a:t>submittal</a:t>
            </a:r>
            <a:r>
              <a:rPr lang="en-US" dirty="0"/>
              <a:t>. Also see the </a:t>
            </a:r>
            <a:r>
              <a:rPr lang="en-US" dirty="0">
                <a:hlinkClick r:id="rId5"/>
              </a:rPr>
              <a:t>New Learning Environments</a:t>
            </a:r>
            <a:r>
              <a:rPr lang="en-US" dirty="0"/>
              <a:t> section of the </a:t>
            </a:r>
            <a:r>
              <a:rPr lang="en-US" dirty="0">
                <a:hlinkClick r:id="rId6"/>
              </a:rPr>
              <a:t>bobpearlman.org</a:t>
            </a:r>
            <a:r>
              <a:rPr lang="en-US" dirty="0"/>
              <a:t> website.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300" y="6323316"/>
            <a:ext cx="891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7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  <p:pic>
        <p:nvPicPr>
          <p:cNvPr id="6" name="Picture 2" descr="STEAM_Page_0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5684"/>
            <a:ext cx="8229600" cy="37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4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spect="1" noChangeArrowheads="1"/>
          </p:cNvSpPr>
          <p:nvPr/>
        </p:nvSpPr>
        <p:spPr bwMode="auto">
          <a:xfrm>
            <a:off x="762000" y="1543051"/>
            <a:ext cx="3657600" cy="40030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#1: Key elements of this teaching and learning practice.</a:t>
            </a:r>
            <a:endParaRPr lang="en-US" altLang="en-US" sz="9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STEAM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Project-Based Learning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“Involve me and I learn” – Ben Franklin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Hands-on Learning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Environments that make it easier to work on projects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Building as Teaching Tool</a:t>
            </a:r>
          </a:p>
        </p:txBody>
      </p:sp>
      <p:sp>
        <p:nvSpPr>
          <p:cNvPr id="10244" name="Text Box 5"/>
          <p:cNvSpPr txBox="1">
            <a:spLocks noChangeAspect="1" noChangeArrowheads="1"/>
          </p:cNvSpPr>
          <p:nvPr/>
        </p:nvSpPr>
        <p:spPr bwMode="auto">
          <a:xfrm>
            <a:off x="4724400" y="1543051"/>
            <a:ext cx="3657600" cy="497251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1650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Learning Communities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Breakout spaces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Large Classrooms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Outdoor Courtyard learning space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Common Areas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Collaboration Rooms for students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Teacher Collaboration Rooms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Natural light / Glass enclosed server rooms / exposed HVAC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Lobby Area sunken amphitheater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8572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5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612674"/>
            <a:ext cx="85915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4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Architect’s and Facility Planner’s Dilemma</a:t>
            </a:r>
          </a:p>
        </p:txBody>
      </p:sp>
      <p:pic>
        <p:nvPicPr>
          <p:cNvPr id="4" name="Picture 2" descr="Transform schools, inspir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8527"/>
            <a:ext cx="4183062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4797425" y="4193452"/>
            <a:ext cx="3635375" cy="55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London Challenge Visualization, November 2004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England’s Building Schools of the Future, 2003-2010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12" y="1524000"/>
            <a:ext cx="43830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work with client school or school district leaders and the task force to envision the new school building.</a:t>
            </a:r>
          </a:p>
          <a:p>
            <a:endParaRPr lang="en-US" dirty="0"/>
          </a:p>
          <a:p>
            <a:r>
              <a:rPr lang="en-US" dirty="0"/>
              <a:t>The task force goes through an exciting visioning process and opts for a building that they believe enables and supports 21</a:t>
            </a:r>
            <a:r>
              <a:rPr lang="en-US" baseline="30000" dirty="0"/>
              <a:t>st</a:t>
            </a:r>
            <a:r>
              <a:rPr lang="en-US" dirty="0"/>
              <a:t> century learning.</a:t>
            </a:r>
          </a:p>
          <a:p>
            <a:endParaRPr lang="en-US" dirty="0"/>
          </a:p>
          <a:p>
            <a:r>
              <a:rPr lang="en-US" dirty="0"/>
              <a:t>The building is built. The teachers move in and say, “What the ……… is this?” They have no idea how to utilize the new learning environments.</a:t>
            </a:r>
          </a:p>
          <a:p>
            <a:endParaRPr lang="en-US" dirty="0"/>
          </a:p>
          <a:p>
            <a:r>
              <a:rPr lang="en-US" dirty="0"/>
              <a:t>This has happened all over the USA and especially in England during the Building Schools of the Future initiative 2003-2010.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7425" y="4876800"/>
            <a:ext cx="388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But what if the teachers were prepared to design student learning experiences utilizing the new environments?</a:t>
            </a:r>
          </a:p>
        </p:txBody>
      </p:sp>
      <p:sp>
        <p:nvSpPr>
          <p:cNvPr id="8" name="Left Arrow 7"/>
          <p:cNvSpPr/>
          <p:nvPr/>
        </p:nvSpPr>
        <p:spPr>
          <a:xfrm rot="1419138">
            <a:off x="4049610" y="4886781"/>
            <a:ext cx="835025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82469" y="6200239"/>
            <a:ext cx="5242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“old wine in new bottles”</a:t>
            </a:r>
          </a:p>
        </p:txBody>
      </p:sp>
    </p:spTree>
    <p:extLst>
      <p:ext uri="{BB962C8B-B14F-4D97-AF65-F5344CB8AC3E}">
        <p14:creationId xmlns:p14="http://schemas.microsoft.com/office/powerpoint/2010/main" val="15047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066800"/>
            <a:ext cx="6686550" cy="5362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Charlottesville, June 18</a:t>
            </a:r>
          </a:p>
        </p:txBody>
      </p:sp>
    </p:spTree>
    <p:extLst>
      <p:ext uri="{BB962C8B-B14F-4D97-AF65-F5344CB8AC3E}">
        <p14:creationId xmlns:p14="http://schemas.microsoft.com/office/powerpoint/2010/main" val="5747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1" name="Picture 11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3813" y="1371600"/>
            <a:ext cx="6554787" cy="4525963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53" name="Text Box 13"/>
          <p:cNvSpPr txBox="1">
            <a:spLocks noChangeArrowheads="1"/>
          </p:cNvSpPr>
          <p:nvPr/>
        </p:nvSpPr>
        <p:spPr bwMode="auto">
          <a:xfrm>
            <a:off x="2324100" y="60198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2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5527"/>
            <a:ext cx="2038350" cy="1047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5527"/>
            <a:ext cx="60293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6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spect="1" noChangeArrowheads="1"/>
          </p:cNvSpPr>
          <p:nvPr/>
        </p:nvSpPr>
        <p:spPr bwMode="auto">
          <a:xfrm>
            <a:off x="762000" y="1543051"/>
            <a:ext cx="3657600" cy="331052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#1: Key elements of this teaching and learning practice.</a:t>
            </a:r>
            <a:endParaRPr lang="en-US" altLang="en-US" sz="9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Student Engagement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Collaborative Work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Spaces for individual work, small group work, large group work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Seating where you work the best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</a:endParaRPr>
          </a:p>
        </p:txBody>
      </p:sp>
      <p:sp>
        <p:nvSpPr>
          <p:cNvPr id="10244" name="Text Box 5"/>
          <p:cNvSpPr txBox="1">
            <a:spLocks noChangeAspect="1" noChangeArrowheads="1"/>
          </p:cNvSpPr>
          <p:nvPr/>
        </p:nvSpPr>
        <p:spPr bwMode="auto">
          <a:xfrm>
            <a:off x="4724400" y="1543051"/>
            <a:ext cx="3657600" cy="337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1650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Caves / Watering Holes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Multiple different kinds of seating and workspaces. Couches, soft chairs.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Tables, not individual work desks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900" b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5527"/>
            <a:ext cx="2038350" cy="104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5527"/>
            <a:ext cx="6029325" cy="1171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068" y="5943600"/>
            <a:ext cx="833145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Click for Web </a:t>
            </a:r>
            <a:r>
              <a:rPr lang="en-US" sz="2000" b="1" dirty="0">
                <a:hlinkClick r:id="rId5"/>
              </a:rPr>
              <a:t>Profile of Albemarle County Public Schools, VA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783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Albemarle’s Design 2015</a:t>
            </a:r>
          </a:p>
        </p:txBody>
      </p:sp>
      <p:pic>
        <p:nvPicPr>
          <p:cNvPr id="183300" name="Picture 4" descr="Albemarle_Design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43" y="1143000"/>
            <a:ext cx="5486400" cy="43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1" name="Picture 5" descr="Albemarle_Design2015_cho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96" y="966988"/>
            <a:ext cx="3383280" cy="57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01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ooranna_park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85800"/>
            <a:ext cx="82867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Wooranna Park Primary School, Melbourne, Australia</a:t>
            </a:r>
            <a:endParaRPr lang="en-US" altLang="en-US" sz="2400"/>
          </a:p>
        </p:txBody>
      </p:sp>
      <p:pic>
        <p:nvPicPr>
          <p:cNvPr id="14340" name="Picture 4" descr="Wooranna_SLP_Collage_8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03575"/>
            <a:ext cx="680085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88db68_f7a7d8965f5043f18825c67d94dc19a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200400"/>
            <a:ext cx="17335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696200" cy="1143000"/>
          </a:xfrm>
        </p:spPr>
        <p:txBody>
          <a:bodyPr/>
          <a:lstStyle/>
          <a:p>
            <a:r>
              <a:rPr lang="en-US" altLang="en-US" sz="2200" b="1" dirty="0">
                <a:solidFill>
                  <a:schemeClr val="tx1"/>
                </a:solidFill>
              </a:rPr>
              <a:t>Wooranna Park Primary School, Melbourne, Australia</a:t>
            </a:r>
          </a:p>
        </p:txBody>
      </p:sp>
      <p:sp>
        <p:nvSpPr>
          <p:cNvPr id="15365" name="Text Box 13"/>
          <p:cNvSpPr txBox="1">
            <a:spLocks noChangeArrowheads="1"/>
          </p:cNvSpPr>
          <p:nvPr/>
        </p:nvSpPr>
        <p:spPr bwMode="auto">
          <a:xfrm>
            <a:off x="2324100" y="62484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2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  <p:pic>
        <p:nvPicPr>
          <p:cNvPr id="15363" name="Picture 7" descr="88db68_f7a7d8965f5043f18825c67d94dc19a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496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" y="1570540"/>
            <a:ext cx="831532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7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spect="1" noChangeArrowheads="1"/>
          </p:cNvSpPr>
          <p:nvPr/>
        </p:nvSpPr>
        <p:spPr bwMode="auto">
          <a:xfrm>
            <a:off x="762000" y="1543051"/>
            <a:ext cx="3657600" cy="52495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#1: Key elements of this teaching and learning practice.</a:t>
            </a:r>
            <a:endParaRPr lang="en-US" altLang="en-US" sz="18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Play, explore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Develop understanding of their world through Dance / Music / Artistic Expression / Researching scientific or mathematical theory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Projects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Students and teachers collaborating as co-learners through Targeted Teaching Groups / Learning Agreement Time /Exploration of Passion Areas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Imagination / Creativity / Experiential /Interdisciplinary</a:t>
            </a:r>
          </a:p>
        </p:txBody>
      </p:sp>
      <p:sp>
        <p:nvSpPr>
          <p:cNvPr id="10244" name="Text Box 5"/>
          <p:cNvSpPr txBox="1">
            <a:spLocks noChangeAspect="1" noChangeArrowheads="1"/>
          </p:cNvSpPr>
          <p:nvPr/>
        </p:nvSpPr>
        <p:spPr bwMode="auto">
          <a:xfrm>
            <a:off x="4724400" y="1543051"/>
            <a:ext cx="3657600" cy="469551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1650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lecture style amphitheater seating</a:t>
            </a:r>
            <a:endParaRPr lang="en-US" altLang="en-US" sz="18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Tables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Reading areas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Stimulating Learning Platforms: Bus / Dragon Boat / Spaceship / Enigma Portal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Student-Teacher conferencing spaces / Small Group spaces /Studio Lab /Quiet Study Room /Workshop Room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47800" y="304800"/>
            <a:ext cx="7696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200" b="1" kern="0">
                <a:solidFill>
                  <a:schemeClr val="tx1"/>
                </a:solidFill>
              </a:rPr>
              <a:t>Wooranna Park Primary School, Melbourne, Australia</a:t>
            </a:r>
          </a:p>
        </p:txBody>
      </p:sp>
      <p:pic>
        <p:nvPicPr>
          <p:cNvPr id="6" name="Picture 7" descr="88db68_f7a7d8965f5043f18825c67d94dc19a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496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0700" y="747917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“In planning a learning environment our first step must always be to outline our pedagogical needs”</a:t>
            </a:r>
          </a:p>
        </p:txBody>
      </p:sp>
    </p:spTree>
    <p:extLst>
      <p:ext uri="{BB962C8B-B14F-4D97-AF65-F5344CB8AC3E}">
        <p14:creationId xmlns:p14="http://schemas.microsoft.com/office/powerpoint/2010/main" val="36444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34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/>
              <a:t>Wooranna Park Primary School, Melbourne, Australia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/>
              <a:t>Stimulating Learning Platforms</a:t>
            </a:r>
            <a:endParaRPr lang="en-US" altLang="en-US" sz="2400" dirty="0"/>
          </a:p>
        </p:txBody>
      </p:sp>
      <p:pic>
        <p:nvPicPr>
          <p:cNvPr id="16388" name="Picture 4" descr="Wooranna_SLP_Collage_8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5"/>
            <a:ext cx="8229600" cy="442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8229600" cy="54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18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22960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So what does 21</a:t>
            </a:r>
            <a:r>
              <a:rPr lang="en-US" altLang="en-US" sz="4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Century Learning Look Like?</a:t>
            </a:r>
            <a:br>
              <a:rPr lang="en-US" alt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And how do you get there?</a:t>
            </a:r>
          </a:p>
        </p:txBody>
      </p:sp>
      <p:pic>
        <p:nvPicPr>
          <p:cNvPr id="136195" name="Picture 18" descr="collage_learn_env_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2400"/>
            <a:ext cx="85725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6934200" y="4724400"/>
            <a:ext cx="1752600" cy="1220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New 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Learning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Environments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4800600" y="4722813"/>
            <a:ext cx="1752600" cy="12207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How kids 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work 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in school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2667000" y="4724400"/>
            <a:ext cx="1752600" cy="1220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Pedagogy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and 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Practice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381000" y="4724400"/>
            <a:ext cx="1752600" cy="1220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21</a:t>
            </a:r>
            <a:r>
              <a:rPr lang="en-US" altLang="en-US" b="1" baseline="30000"/>
              <a:t>st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Century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Skills</a:t>
            </a:r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>
            <a:off x="2133600" y="53340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1" name="Line 9"/>
          <p:cNvSpPr>
            <a:spLocks noChangeShapeType="1"/>
          </p:cNvSpPr>
          <p:nvPr/>
        </p:nvSpPr>
        <p:spPr bwMode="auto">
          <a:xfrm>
            <a:off x="4419600" y="5334000"/>
            <a:ext cx="419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2" name="Line 10"/>
          <p:cNvSpPr>
            <a:spLocks noChangeShapeType="1"/>
          </p:cNvSpPr>
          <p:nvPr/>
        </p:nvSpPr>
        <p:spPr bwMode="auto">
          <a:xfrm flipV="1">
            <a:off x="6553200" y="5316538"/>
            <a:ext cx="381000" cy="17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419100" y="60960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381000" y="6096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rgbClr val="CC0000"/>
                </a:solidFill>
              </a:rPr>
              <a:t>Linking Pedagogy and Space</a:t>
            </a:r>
          </a:p>
        </p:txBody>
      </p:sp>
    </p:spTree>
    <p:extLst>
      <p:ext uri="{BB962C8B-B14F-4D97-AF65-F5344CB8AC3E}">
        <p14:creationId xmlns:p14="http://schemas.microsoft.com/office/powerpoint/2010/main" val="9699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 animBg="1"/>
      <p:bldP spid="136198" grpId="0" animBg="1"/>
      <p:bldP spid="136199" grpId="0" animBg="1"/>
      <p:bldP spid="1362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200025"/>
            <a:ext cx="7734300" cy="1323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1786" y="1342662"/>
            <a:ext cx="586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Lincoln (Midlands), England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324100" y="6342167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3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18796"/>
            <a:ext cx="8229600" cy="4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05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838200" y="1524000"/>
            <a:ext cx="3657600" cy="41415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#1: Key elements of this teaching and learning practice.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Respect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Empower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Believe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Learn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Succeed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Immersion Learning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New theme each term around a driving question (3 terms/year)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686300" y="1543051"/>
            <a:ext cx="3657600" cy="29642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7866" tIns="33338" rIns="67866" bIns="333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1650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Farm, Market (No tables or chairs)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Classrooms transformed around theme of what children are being taught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Heart of School space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900" b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200025"/>
            <a:ext cx="77343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50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creen Shot 2016-03-01 at 08.54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15" y="22533"/>
            <a:ext cx="3887119" cy="5212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Screen Shot 2016-03-01 at 08.56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5980" y="-409611"/>
            <a:ext cx="5078763" cy="38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creen Shot 2016-03-01 at 08.55.4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7344" y="2912194"/>
            <a:ext cx="5177113" cy="38151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043941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G_38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9714414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G_37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343" y="-285909"/>
            <a:ext cx="6801315" cy="90684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2077864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4" name="Eos-2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7035" y="0"/>
            <a:ext cx="1027807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11371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1" name="Shape 3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2" name="Eos-1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7035" y="0"/>
            <a:ext cx="1027807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7739266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8" name="Eos-0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7035" y="0"/>
            <a:ext cx="1027807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6005862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6" name="Text Box 6"/>
          <p:cNvSpPr txBox="1">
            <a:spLocks noChangeArrowheads="1"/>
          </p:cNvSpPr>
          <p:nvPr/>
        </p:nvSpPr>
        <p:spPr bwMode="auto">
          <a:xfrm>
            <a:off x="210852" y="42847"/>
            <a:ext cx="8762999" cy="13208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i="1" dirty="0">
                <a:latin typeface="Times New Roman" panose="02020603050405020304" pitchFamily="18" charset="0"/>
              </a:rPr>
              <a:t>21</a:t>
            </a:r>
            <a:r>
              <a:rPr lang="en-US" altLang="en-US" sz="4000" b="1" i="1" baseline="30000" dirty="0">
                <a:latin typeface="Times New Roman" panose="02020603050405020304" pitchFamily="18" charset="0"/>
              </a:rPr>
              <a:t>st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Century Learning:    Schools as Workplaces for 21</a:t>
            </a:r>
            <a:r>
              <a:rPr lang="en-US" altLang="en-US" sz="4000" b="1" i="1" baseline="30000" dirty="0">
                <a:latin typeface="Times New Roman" panose="02020603050405020304" pitchFamily="18" charset="0"/>
              </a:rPr>
              <a:t>st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Century Learners</a:t>
            </a:r>
          </a:p>
        </p:txBody>
      </p:sp>
      <p:pic>
        <p:nvPicPr>
          <p:cNvPr id="5" name="Eos-2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80" y="1406566"/>
            <a:ext cx="4389120" cy="2928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425" y="1406566"/>
            <a:ext cx="4389120" cy="2756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20879"/>
            <a:ext cx="4572000" cy="2266950"/>
          </a:xfrm>
          <a:prstGeom prst="rect">
            <a:avLst/>
          </a:prstGeom>
        </p:spPr>
      </p:pic>
      <p:pic>
        <p:nvPicPr>
          <p:cNvPr id="8" name="Picture 15" descr="How_We_Work_Manor 005_0002_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" y="4457700"/>
            <a:ext cx="426878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97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764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/>
              <a:t>Putting It All Together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90800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sz="3000" b="1"/>
              <a:t>PBL curriculum and pedagogy</a:t>
            </a:r>
          </a:p>
          <a:p>
            <a:pPr eaLnBrk="1" hangingPunct="1"/>
            <a:r>
              <a:rPr lang="en-US" altLang="en-US" sz="3000" b="1"/>
              <a:t>Assessment for learning</a:t>
            </a:r>
          </a:p>
          <a:p>
            <a:pPr eaLnBrk="1" hangingPunct="1"/>
            <a:r>
              <a:rPr lang="en-US" altLang="en-US" sz="3000" b="1"/>
              <a:t>Technology </a:t>
            </a:r>
          </a:p>
          <a:p>
            <a:pPr eaLnBrk="1" hangingPunct="1"/>
            <a:r>
              <a:rPr lang="en-US" altLang="en-US" sz="3000" b="1"/>
              <a:t>Learning spaces and environment</a:t>
            </a:r>
          </a:p>
        </p:txBody>
      </p:sp>
      <p:pic>
        <p:nvPicPr>
          <p:cNvPr id="30724" name="Picture 4" descr="collage_learn_env_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2400"/>
            <a:ext cx="85725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Meeting of the Minds Humanities2 2-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36862"/>
            <a:ext cx="252355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533400" y="4876800"/>
            <a:ext cx="548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000" b="1"/>
              <a:t> Professional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625847"/>
            <a:ext cx="8848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Education Readiness: </a:t>
            </a:r>
            <a:r>
              <a:rPr lang="en-US" sz="2400" i="1" dirty="0"/>
              <a:t>Are the teachers prepared to design student learning experiences utilizing the new environments?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529"/>
            <a:ext cx="9144000" cy="6062471"/>
          </a:xfrm>
          <a:prstGeom prst="rect">
            <a:avLst/>
          </a:prstGeom>
        </p:spPr>
      </p:pic>
      <p:sp>
        <p:nvSpPr>
          <p:cNvPr id="3" name="AutoShape 16"/>
          <p:cNvSpPr>
            <a:spLocks noChangeArrowheads="1"/>
          </p:cNvSpPr>
          <p:nvPr/>
        </p:nvSpPr>
        <p:spPr bwMode="auto">
          <a:xfrm>
            <a:off x="1880885" y="4538684"/>
            <a:ext cx="214313" cy="214313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791253" y="4710825"/>
            <a:ext cx="11019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9900"/>
                </a:solidFill>
              </a:rPr>
              <a:t>Tucson</a:t>
            </a: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3962400" y="5137150"/>
            <a:ext cx="214313" cy="214313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505200" y="5289550"/>
            <a:ext cx="874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9900"/>
                </a:solidFill>
              </a:rPr>
              <a:t>Austin</a:t>
            </a: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6731000" y="4401035"/>
            <a:ext cx="214313" cy="214313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456672" y="4553435"/>
            <a:ext cx="874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9900"/>
                </a:solidFill>
              </a:rPr>
              <a:t>Atlanta</a:t>
            </a:r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7117073" y="4051142"/>
            <a:ext cx="214313" cy="214313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659873" y="4203542"/>
            <a:ext cx="14173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9900"/>
                </a:solidFill>
              </a:rPr>
              <a:t>Greenville</a:t>
            </a: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7494555" y="3283547"/>
            <a:ext cx="214313" cy="214313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7037355" y="3435947"/>
            <a:ext cx="17530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9900"/>
                </a:solidFill>
              </a:rPr>
              <a:t>Charlottesville</a:t>
            </a: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8229600" y="2438400"/>
            <a:ext cx="214313" cy="214313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8077200" y="2590800"/>
            <a:ext cx="5699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9900"/>
                </a:solidFill>
              </a:rPr>
              <a:t>JFK</a:t>
            </a:r>
          </a:p>
          <a:p>
            <a:pPr>
              <a:spcBef>
                <a:spcPct val="50000"/>
              </a:spcBef>
            </a:pPr>
            <a:endParaRPr lang="en-US" altLang="en-US" sz="1600" b="1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/>
              <p14:cNvContentPartPr/>
              <p14:nvPr/>
            </p14:nvContentPartPr>
            <p14:xfrm>
              <a:off x="2094653" y="4652385"/>
              <a:ext cx="1845360" cy="5562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2773" y="4640505"/>
                <a:ext cx="1869120" cy="5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/>
              <p14:cNvContentPartPr/>
              <p14:nvPr/>
            </p14:nvContentPartPr>
            <p14:xfrm>
              <a:off x="4189133" y="4547985"/>
              <a:ext cx="2610000" cy="889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7253" y="4536105"/>
                <a:ext cx="2633760" cy="9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/>
              <p14:cNvContentPartPr/>
              <p14:nvPr/>
            </p14:nvContentPartPr>
            <p14:xfrm>
              <a:off x="6886253" y="4193745"/>
              <a:ext cx="311040" cy="2739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74373" y="4181865"/>
                <a:ext cx="33480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/>
              <p14:cNvContentPartPr/>
              <p14:nvPr/>
            </p14:nvContentPartPr>
            <p14:xfrm>
              <a:off x="7233293" y="3438465"/>
              <a:ext cx="383760" cy="6814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21413" y="3426585"/>
                <a:ext cx="40752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/>
              <p14:cNvContentPartPr/>
              <p14:nvPr/>
            </p14:nvContentPartPr>
            <p14:xfrm>
              <a:off x="7604093" y="3473025"/>
              <a:ext cx="360" cy="1144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92213" y="3461145"/>
                <a:ext cx="2412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/>
              <p14:cNvContentPartPr/>
              <p14:nvPr/>
            </p14:nvContentPartPr>
            <p14:xfrm>
              <a:off x="7639013" y="2545305"/>
              <a:ext cx="670680" cy="8110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27133" y="2533425"/>
                <a:ext cx="694440" cy="83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/>
              <p14:cNvContentPartPr/>
              <p14:nvPr/>
            </p14:nvContentPartPr>
            <p14:xfrm>
              <a:off x="138053" y="428865"/>
              <a:ext cx="685080" cy="832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6173" y="416985"/>
                <a:ext cx="70884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26"/>
              <p14:cNvContentPartPr/>
              <p14:nvPr/>
            </p14:nvContentPartPr>
            <p14:xfrm>
              <a:off x="810173" y="1266585"/>
              <a:ext cx="7442640" cy="12214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8293" y="1254705"/>
                <a:ext cx="7466400" cy="12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/>
              <p14:cNvContentPartPr/>
              <p14:nvPr/>
            </p14:nvContentPartPr>
            <p14:xfrm>
              <a:off x="161453" y="415905"/>
              <a:ext cx="97920" cy="6912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9573" y="404025"/>
                <a:ext cx="1216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/>
              <p14:cNvContentPartPr/>
              <p14:nvPr/>
            </p14:nvContentPartPr>
            <p14:xfrm>
              <a:off x="1955693" y="4605945"/>
              <a:ext cx="0" cy="36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/>
              <p14:cNvContentPartPr/>
              <p14:nvPr/>
            </p14:nvContentPartPr>
            <p14:xfrm>
              <a:off x="1955693" y="4605945"/>
              <a:ext cx="0" cy="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4" name="Ink 33"/>
              <p14:cNvContentPartPr/>
              <p14:nvPr/>
            </p14:nvContentPartPr>
            <p14:xfrm>
              <a:off x="1932653" y="4605945"/>
              <a:ext cx="0" cy="36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Ink 34"/>
              <p14:cNvContentPartPr/>
              <p14:nvPr/>
            </p14:nvContentPartPr>
            <p14:xfrm>
              <a:off x="1955693" y="4617825"/>
              <a:ext cx="0" cy="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7" name="Ink 36"/>
              <p14:cNvContentPartPr/>
              <p14:nvPr/>
            </p14:nvContentPartPr>
            <p14:xfrm>
              <a:off x="1990253" y="4605945"/>
              <a:ext cx="360" cy="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/>
            <p:spPr/>
          </p:pic>
        </mc:Fallback>
      </mc:AlternateContent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773734" y="5559975"/>
            <a:ext cx="13209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>
                <a:solidFill>
                  <a:srgbClr val="FF9900"/>
                </a:solidFill>
              </a:rPr>
              <a:t>Anchorage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9" name="Ink 38"/>
              <p14:cNvContentPartPr/>
              <p14:nvPr/>
            </p14:nvContentPartPr>
            <p14:xfrm>
              <a:off x="1150293" y="5751560"/>
              <a:ext cx="360" cy="36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/>
            <p:spPr/>
          </p:pic>
        </mc:Fallback>
      </mc:AlternateContent>
      <p:sp>
        <p:nvSpPr>
          <p:cNvPr id="40" name="AutoShape 16"/>
          <p:cNvSpPr>
            <a:spLocks noChangeArrowheads="1"/>
          </p:cNvSpPr>
          <p:nvPr/>
        </p:nvSpPr>
        <p:spPr bwMode="auto">
          <a:xfrm>
            <a:off x="1107894" y="5791372"/>
            <a:ext cx="214313" cy="214313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1" name="Ink 40"/>
              <p14:cNvContentPartPr/>
              <p14:nvPr/>
            </p14:nvContentPartPr>
            <p14:xfrm>
              <a:off x="138413" y="3691905"/>
              <a:ext cx="1043280" cy="21412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6533" y="3680025"/>
                <a:ext cx="1067040" cy="21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Ink 41"/>
              <p14:cNvContentPartPr/>
              <p14:nvPr/>
            </p14:nvContentPartPr>
            <p14:xfrm>
              <a:off x="2569133" y="6527265"/>
              <a:ext cx="0" cy="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/>
            <p:spPr/>
          </p:pic>
        </mc:Fallback>
      </mc:AlternateContent>
      <p:sp>
        <p:nvSpPr>
          <p:cNvPr id="43" name="TextBox 42"/>
          <p:cNvSpPr txBox="1"/>
          <p:nvPr/>
        </p:nvSpPr>
        <p:spPr>
          <a:xfrm>
            <a:off x="381000" y="152400"/>
            <a:ext cx="826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My Journey to Anchorage, June 7-22, 2016</a:t>
            </a: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1442323" y="4235373"/>
            <a:ext cx="11019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/>
              <a:t>June 7</a:t>
            </a:r>
          </a:p>
        </p:txBody>
      </p:sp>
    </p:spTree>
    <p:extLst>
      <p:ext uri="{BB962C8B-B14F-4D97-AF65-F5344CB8AC3E}">
        <p14:creationId xmlns:p14="http://schemas.microsoft.com/office/powerpoint/2010/main" val="393301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09800"/>
            <a:ext cx="7010400" cy="366712"/>
          </a:xfrm>
        </p:spPr>
        <p:txBody>
          <a:bodyPr/>
          <a:lstStyle/>
          <a:p>
            <a:pPr algn="l" eaLnBrk="1" hangingPunct="1"/>
            <a:r>
              <a:rPr lang="en-US" altLang="en-US" sz="2600" dirty="0">
                <a:solidFill>
                  <a:srgbClr val="6C0987"/>
                </a:solidFill>
                <a:latin typeface="Arial Black" panose="020B0A04020102020204" pitchFamily="34" charset="0"/>
              </a:rPr>
              <a:t>Contact Information</a:t>
            </a:r>
          </a:p>
        </p:txBody>
      </p:sp>
      <p:graphicFrame>
        <p:nvGraphicFramePr>
          <p:cNvPr id="60429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854040"/>
              </p:ext>
            </p:extLst>
          </p:nvPr>
        </p:nvGraphicFramePr>
        <p:xfrm>
          <a:off x="1104900" y="2971800"/>
          <a:ext cx="6934200" cy="2425700"/>
        </p:xfrm>
        <a:graphic>
          <a:graphicData uri="http://schemas.openxmlformats.org/drawingml/2006/table">
            <a:tbl>
              <a:tblPr/>
              <a:tblGrid>
                <a:gridCol w="6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5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Bob Pearlman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21</a:t>
                      </a:r>
                      <a:r>
                        <a:rPr kumimoji="0" lang="en-US" sz="2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 Century School and District Consultant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  <a:hlinkClick r:id="rId3"/>
                        </a:rPr>
                        <a:t>bobpearlman@mindspring.com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6C0987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  <a:hlinkClick r:id="rId4"/>
                        </a:rPr>
                        <a:t>www.bobpearlman.org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6C0987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(520) 881-9965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C0987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488" marR="90488" marT="44436" marB="444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801" name="Text Box 14"/>
          <p:cNvSpPr txBox="1">
            <a:spLocks noChangeArrowheads="1"/>
          </p:cNvSpPr>
          <p:nvPr/>
        </p:nvSpPr>
        <p:spPr bwMode="auto">
          <a:xfrm>
            <a:off x="604838" y="5562600"/>
            <a:ext cx="7934325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PowerPoint Slides and Resources at </a:t>
            </a:r>
            <a:r>
              <a:rPr lang="en-US" altLang="en-US" sz="2400" b="1" dirty="0">
                <a:latin typeface="Times New Roman" panose="02020603050405020304" pitchFamily="18" charset="0"/>
                <a:hlinkClick r:id="rId5"/>
              </a:rPr>
              <a:t>http://www.bobpearlman.org/a4le.htm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" y="228600"/>
            <a:ext cx="8572500" cy="1438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904875"/>
            <a:ext cx="6657975" cy="5953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Austin, June 11</a:t>
            </a:r>
          </a:p>
        </p:txBody>
      </p:sp>
    </p:spTree>
    <p:extLst>
      <p:ext uri="{BB962C8B-B14F-4D97-AF65-F5344CB8AC3E}">
        <p14:creationId xmlns:p14="http://schemas.microsoft.com/office/powerpoint/2010/main" val="59334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49625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609600" y="1066800"/>
            <a:ext cx="472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Manor, TX (Near Austin, TX), opened 2007</a:t>
            </a:r>
          </a:p>
        </p:txBody>
      </p:sp>
      <p:sp>
        <p:nvSpPr>
          <p:cNvPr id="193543" name="AutoShape 7" descr="Image result for manor new technology high schoo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3545" name="AutoShape 9" descr="Image result for manor new technology high schoo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93549" name="Picture 13" descr="Manor%20Logo%20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1809750" cy="13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5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447800"/>
            <a:ext cx="4397375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51" name="Picture 15" descr="How_We_Work_Manor 005_0002_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26878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53" name="Picture 17" descr="TEP_83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46525"/>
            <a:ext cx="4305300" cy="28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eveZipkesPh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58" y="4721522"/>
            <a:ext cx="137503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312" y="4699337"/>
            <a:ext cx="31424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/>
              <a:t>Steve Zipkes, </a:t>
            </a:r>
            <a:r>
              <a:rPr lang="en-US" sz="1600" i="1" dirty="0"/>
              <a:t>is Founding Former Principal, Manor New Technology High School, Distinguished Educator, and Founding Current Principal, New Cedars Academy, A Next Generation STEAM HS.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50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Watching the School Videos: Make 2 Lists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4191000" cy="53065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#1: Key elements of this teaching and learning practice.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4724400" y="914400"/>
            <a:ext cx="4191000" cy="539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50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9625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2324100" y="60960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4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  <p:pic>
        <p:nvPicPr>
          <p:cNvPr id="144393" name="Picture 9">
            <a:hlinkClick r:id="rId4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1447800"/>
            <a:ext cx="6818313" cy="4543425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68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5" name="Picture 5" descr="How_We_Work_Manor 003_0002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6" name="Picture 6" descr="How_We_Work_Manor 003_0003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14875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7" name="Picture 7" descr="How_We_Work_Manor 003_0001_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8" name="Picture 8" descr="How_We_Work_Manor 005_0003_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9" name="Picture 9" descr="How_We_Work_Manor 005_0001_s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90" name="Picture 10" descr="How_We_Work_Manor 005_0002_s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14875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0118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38116</TotalTime>
  <Words>1095</Words>
  <Application>Microsoft Office PowerPoint</Application>
  <PresentationFormat>On-screen Show (4:3)</PresentationFormat>
  <Paragraphs>206</Paragraphs>
  <Slides>40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Comic Sans MS</vt:lpstr>
      <vt:lpstr>Times New Roman</vt:lpstr>
      <vt:lpstr>Wingdings</vt:lpstr>
      <vt:lpstr>Default Design</vt:lpstr>
      <vt:lpstr>From Students to Learners: New Learning Environments for 21st Century Learners</vt:lpstr>
      <vt:lpstr>The Architect’s and Facility Planner’s Dilemma</vt:lpstr>
      <vt:lpstr>So what does 21st Century Learning Look Like? And how do you get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2015 CEFPI MacConnell Award Winner, Fisher STEAM Middle School, co-designed by Fielding Nair International and McMillan Pazdan Smith, features six learning communities of about 125 students, with eight different instructional spaces for each learning community.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Albemarle’s Design 2015</vt:lpstr>
      <vt:lpstr>PowerPoint Presentation</vt:lpstr>
      <vt:lpstr>Wooranna Park Primary School, Melbourne, Australia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Putting It All Together</vt:lpstr>
      <vt:lpstr>Contact Information</vt:lpstr>
    </vt:vector>
  </TitlesOfParts>
  <Company>bobpearlman.org,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Students to Learners: New Learning Environments for 21st Century Learners</dc:title>
  <dc:creator>Bob Pearlman</dc:creator>
  <cp:lastModifiedBy>Bob Pearlman</cp:lastModifiedBy>
  <cp:revision>192</cp:revision>
  <dcterms:created xsi:type="dcterms:W3CDTF">2009-07-13T16:27:24Z</dcterms:created>
  <dcterms:modified xsi:type="dcterms:W3CDTF">2016-06-24T02:47:20Z</dcterms:modified>
</cp:coreProperties>
</file>