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9"/>
  </p:notesMasterIdLst>
  <p:sldIdLst>
    <p:sldId id="306" r:id="rId2"/>
    <p:sldId id="282" r:id="rId3"/>
    <p:sldId id="307" r:id="rId4"/>
    <p:sldId id="308" r:id="rId5"/>
    <p:sldId id="298" r:id="rId6"/>
    <p:sldId id="299" r:id="rId7"/>
    <p:sldId id="292" r:id="rId8"/>
    <p:sldId id="293" r:id="rId9"/>
    <p:sldId id="310" r:id="rId10"/>
    <p:sldId id="294" r:id="rId11"/>
    <p:sldId id="295" r:id="rId12"/>
    <p:sldId id="296" r:id="rId13"/>
    <p:sldId id="285" r:id="rId14"/>
    <p:sldId id="284" r:id="rId15"/>
    <p:sldId id="289" r:id="rId16"/>
    <p:sldId id="288" r:id="rId17"/>
    <p:sldId id="311" r:id="rId18"/>
    <p:sldId id="286" r:id="rId19"/>
    <p:sldId id="287" r:id="rId20"/>
    <p:sldId id="291" r:id="rId21"/>
    <p:sldId id="312" r:id="rId22"/>
    <p:sldId id="300" r:id="rId23"/>
    <p:sldId id="301" r:id="rId24"/>
    <p:sldId id="302" r:id="rId25"/>
    <p:sldId id="303" r:id="rId26"/>
    <p:sldId id="309" r:id="rId27"/>
    <p:sldId id="305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9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428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6C8E87-3DB0-448A-8E3A-10D5885BF8D3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878C22-7C4B-4D28-A049-9EC95EF86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48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96C6FDE-F9C0-4C88-B148-DC28E23C6684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 dirty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71326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A18E584-9C5E-4137-B78B-D7A78023488A}" type="slidenum">
              <a:rPr lang="en-US" altLang="en-US"/>
              <a:pPr eaLnBrk="1" hangingPunct="1"/>
              <a:t>17</a:t>
            </a:fld>
            <a:endParaRPr lang="en-US" alt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161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A18E584-9C5E-4137-B78B-D7A78023488A}" type="slidenum">
              <a:rPr lang="en-US" altLang="en-US"/>
              <a:pPr eaLnBrk="1" hangingPunct="1"/>
              <a:t>21</a:t>
            </a:fld>
            <a:endParaRPr lang="en-US" alt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2795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38FE01C-5EF5-47C1-BBDD-DF50C2E9C46F}" type="slidenum">
              <a:rPr lang="en-US" altLang="en-US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4318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9170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6169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A18E584-9C5E-4137-B78B-D7A78023488A}" type="slidenum">
              <a:rPr lang="en-US" altLang="en-US"/>
              <a:pPr eaLnBrk="1" hangingPunct="1"/>
              <a:t>6</a:t>
            </a:fld>
            <a:endParaRPr lang="en-US" alt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869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45F8B4EA-3E78-496C-8F47-DA9D3B1D8A6C}" type="slidenum">
              <a:rPr lang="en-US" altLang="en-US" sz="1200"/>
              <a:pPr algn="r" eaLnBrk="1" hangingPunct="1"/>
              <a:t>7</a:t>
            </a:fld>
            <a:endParaRPr lang="en-US" altLang="en-US" sz="1200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0814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A18E584-9C5E-4137-B78B-D7A78023488A}" type="slidenum">
              <a:rPr lang="en-US" altLang="en-US"/>
              <a:pPr eaLnBrk="1" hangingPunct="1"/>
              <a:t>9</a:t>
            </a:fld>
            <a:endParaRPr lang="en-US" alt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4820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CD00055-8BC8-44FF-A9FD-E8A550A6A08A}" type="slidenum">
              <a:rPr lang="en-US" altLang="en-US"/>
              <a:pPr eaLnBrk="1" hangingPunct="1"/>
              <a:t>10</a:t>
            </a:fld>
            <a:endParaRPr lang="en-US" alt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1816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70B7B81-1A13-46FE-AA50-2BE4936E6081}" type="slidenum">
              <a:rPr lang="en-US" altLang="en-US"/>
              <a:pPr eaLnBrk="1" hangingPunct="1"/>
              <a:t>11</a:t>
            </a:fld>
            <a:endParaRPr lang="en-US" alt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394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576D54B-96BC-4F6D-97A7-417289B06EC2}" type="slidenum">
              <a:rPr lang="en-US" altLang="en-US"/>
              <a:pPr eaLnBrk="1" hangingPunct="1"/>
              <a:t>12</a:t>
            </a:fld>
            <a:endParaRPr lang="en-US" alt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1372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439DC-7D71-4C1D-8E8C-2F814CA7B27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86A53-17B6-40FD-9257-E8D9E9948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70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439DC-7D71-4C1D-8E8C-2F814CA7B27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86A53-17B6-40FD-9257-E8D9E9948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766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439DC-7D71-4C1D-8E8C-2F814CA7B27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86A53-17B6-40FD-9257-E8D9E9948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00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5DE68-E4D7-4391-BF32-D892804410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1181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439DC-7D71-4C1D-8E8C-2F814CA7B27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86A53-17B6-40FD-9257-E8D9E9948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35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439DC-7D71-4C1D-8E8C-2F814CA7B27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86A53-17B6-40FD-9257-E8D9E9948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1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439DC-7D71-4C1D-8E8C-2F814CA7B27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86A53-17B6-40FD-9257-E8D9E9948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131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439DC-7D71-4C1D-8E8C-2F814CA7B27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86A53-17B6-40FD-9257-E8D9E9948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755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439DC-7D71-4C1D-8E8C-2F814CA7B27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86A53-17B6-40FD-9257-E8D9E9948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81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439DC-7D71-4C1D-8E8C-2F814CA7B27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86A53-17B6-40FD-9257-E8D9E9948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527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439DC-7D71-4C1D-8E8C-2F814CA7B27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86A53-17B6-40FD-9257-E8D9E9948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62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439DC-7D71-4C1D-8E8C-2F814CA7B27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86A53-17B6-40FD-9257-E8D9E9948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3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439DC-7D71-4C1D-8E8C-2F814CA7B27C}" type="datetimeFigureOut">
              <a:rPr lang="en-US" smtClean="0"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86A53-17B6-40FD-9257-E8D9E9948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76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bpearlman.org/a4le.ht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hyperlink" Target="http://www.bobpearlman.org/" TargetMode="External"/><Relationship Id="rId4" Type="http://schemas.openxmlformats.org/officeDocument/2006/relationships/hyperlink" Target="mailto:bobpearlman@mindspring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Zwilb5oCU0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ULSZz1u5ZM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bpearlman.org/Learning21/innovation_labs.htm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youtube.com/watch?v=7sCszCmy4sE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71825244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youtube.com/watch?v=_MDOB5-ocQc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bobpearlman@mindspring.co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hyperlink" Target="http://www.bobpearlman.org/a4l.htm" TargetMode="External"/><Relationship Id="rId4" Type="http://schemas.openxmlformats.org/officeDocument/2006/relationships/hyperlink" Target="http://www.bobpearlman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pILpHmqCTA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14423"/>
            <a:ext cx="7772400" cy="1470025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From Students to Learners: New Learning Environments for 21st Century Learners</a:t>
            </a:r>
          </a:p>
        </p:txBody>
      </p:sp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604838" y="6019800"/>
            <a:ext cx="793432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</a:rPr>
              <a:t>PowerPoint Slides and Resources at </a:t>
            </a:r>
            <a:r>
              <a:rPr lang="en-US" altLang="en-US" sz="2000" b="1" dirty="0">
                <a:latin typeface="Times New Roman" panose="02020603050405020304" pitchFamily="18" charset="0"/>
                <a:hlinkClick r:id="rId3"/>
              </a:rPr>
              <a:t>http://www.bobpearlman.org/a4le.htm</a:t>
            </a:r>
            <a:endParaRPr lang="en-US" altLang="en-US" sz="2000" b="1" dirty="0">
              <a:latin typeface="Times New Roman" panose="02020603050405020304" pitchFamily="18" charset="0"/>
            </a:endParaRPr>
          </a:p>
        </p:txBody>
      </p:sp>
      <p:sp>
        <p:nvSpPr>
          <p:cNvPr id="4100" name="Rectangle 11"/>
          <p:cNvSpPr>
            <a:spLocks noChangeArrowheads="1"/>
          </p:cNvSpPr>
          <p:nvPr/>
        </p:nvSpPr>
        <p:spPr bwMode="auto">
          <a:xfrm>
            <a:off x="1408670" y="3762568"/>
            <a:ext cx="64008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SzPct val="70000"/>
              <a:buFont typeface="Wingdings" panose="05000000000000000000" pitchFamily="2" charset="2"/>
              <a:buNone/>
            </a:pPr>
            <a:r>
              <a:rPr lang="en-US" altLang="en-US" sz="1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</a:rPr>
              <a:t>Bob Pearlman </a:t>
            </a:r>
            <a:br>
              <a:rPr lang="en-US" altLang="en-US" sz="2400" dirty="0">
                <a:latin typeface="Times New Roman" panose="02020603050405020304" pitchFamily="18" charset="0"/>
              </a:rPr>
            </a:br>
            <a:r>
              <a:rPr lang="en-US" altLang="en-US" sz="1800" dirty="0">
                <a:latin typeface="Times New Roman" panose="02020603050405020304" pitchFamily="18" charset="0"/>
                <a:hlinkClick r:id="rId4"/>
              </a:rPr>
              <a:t>bobpearlman@mindspring.com</a:t>
            </a:r>
            <a:br>
              <a:rPr lang="en-US" altLang="en-US" sz="1800" dirty="0">
                <a:latin typeface="Times New Roman" panose="02020603050405020304" pitchFamily="18" charset="0"/>
              </a:rPr>
            </a:br>
            <a:r>
              <a:rPr lang="en-US" altLang="en-US" sz="1800" dirty="0">
                <a:latin typeface="Times New Roman" panose="02020603050405020304" pitchFamily="18" charset="0"/>
                <a:hlinkClick r:id="rId5"/>
              </a:rPr>
              <a:t>http://www.bobpearlman.org</a:t>
            </a:r>
            <a:endParaRPr lang="en-US" altLang="en-US" sz="1800" dirty="0">
              <a:latin typeface="Times New Roman" panose="02020603050405020304" pitchFamily="18" charset="0"/>
            </a:endParaRPr>
          </a:p>
        </p:txBody>
      </p:sp>
      <p:pic>
        <p:nvPicPr>
          <p:cNvPr id="4101" name="Picture 18" descr="collage_learn_env_9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52400"/>
            <a:ext cx="85725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Rectangle 19"/>
          <p:cNvSpPr>
            <a:spLocks noChangeArrowheads="1"/>
          </p:cNvSpPr>
          <p:nvPr/>
        </p:nvSpPr>
        <p:spPr bwMode="auto">
          <a:xfrm>
            <a:off x="836443" y="4819471"/>
            <a:ext cx="761939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Association for Learning Environments (A4LE) NW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Anchorage, Alaska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June 24, 2016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91929" y="3195416"/>
            <a:ext cx="2434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Workshop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768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oppell_Media_Center_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78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Coppell_Project_Team_Corridor_s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0"/>
            <a:ext cx="3200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3886200" y="4419600"/>
            <a:ext cx="52578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/>
              <a:t>Student collaborative project teams working in the digital media library, in the corridor, and a project planning room, some of the                                                                                         many extended learning spaces at New Tech High, Coppell, Coppell, TX. Photos by SHW Group, Plano, TX, and Kate Jenkins</a:t>
            </a:r>
          </a:p>
        </p:txBody>
      </p:sp>
      <p:pic>
        <p:nvPicPr>
          <p:cNvPr id="25607" name="Picture 7" descr="Coppell_Project_Planning_Room_s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4350"/>
            <a:ext cx="381000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353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4-activity-zones_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 descr="New Tech High @ Coppe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135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313" name="Group 65"/>
          <p:cNvGraphicFramePr>
            <a:graphicFrameLocks noGrp="1"/>
          </p:cNvGraphicFramePr>
          <p:nvPr/>
        </p:nvGraphicFramePr>
        <p:xfrm>
          <a:off x="647700" y="365125"/>
          <a:ext cx="7848600" cy="6494464"/>
        </p:xfrm>
        <a:graphic>
          <a:graphicData uri="http://schemas.openxmlformats.org/drawingml/2006/table">
            <a:tbl>
              <a:tblPr/>
              <a:tblGrid>
                <a:gridCol w="3748088">
                  <a:extLst>
                    <a:ext uri="{9D8B030D-6E8A-4147-A177-3AD203B41FA5}">
                      <a16:colId xmlns:a16="http://schemas.microsoft.com/office/drawing/2014/main" val="2140773355"/>
                    </a:ext>
                  </a:extLst>
                </a:gridCol>
                <a:gridCol w="4100512">
                  <a:extLst>
                    <a:ext uri="{9D8B030D-6E8A-4147-A177-3AD203B41FA5}">
                      <a16:colId xmlns:a16="http://schemas.microsoft.com/office/drawing/2014/main" val="1387329222"/>
                    </a:ext>
                  </a:extLst>
                </a:gridCol>
              </a:tblGrid>
              <a:tr h="8223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Tech High,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@ Coppell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9981477"/>
                  </a:ext>
                </a:extLst>
              </a:tr>
              <a:tr h="8239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Primary student work area</a:t>
                      </a: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Dual subject matter learning environment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7335916"/>
                  </a:ext>
                </a:extLst>
              </a:tr>
              <a:tr h="8223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Presentation space</a:t>
                      </a: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Large multi-group collaboration zones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874581"/>
                  </a:ext>
                </a:extLst>
              </a:tr>
              <a:tr h="8239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Large group space</a:t>
                      </a: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Large multi-group collaboration zones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1427775"/>
                  </a:ext>
                </a:extLst>
              </a:tr>
              <a:tr h="15541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Extended learning spaces</a:t>
                      </a: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Corridor alcoves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Project planning rooms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 library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Outdoor benches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5609516"/>
                  </a:ext>
                </a:extLst>
              </a:tr>
              <a:tr h="457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Specialty labs</a:t>
                      </a: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Science lab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7009529"/>
                  </a:ext>
                </a:extLst>
              </a:tr>
              <a:tr h="11890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Furniture</a:t>
                      </a: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Mix and match tables, office chairs, lounge chairs, and sofas in extended learning spaces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9166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2248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85950"/>
            <a:ext cx="8229600" cy="4333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0"/>
            <a:ext cx="857250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87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0"/>
            <a:ext cx="8572500" cy="1885950"/>
          </a:xfrm>
          <a:prstGeom prst="rect">
            <a:avLst/>
          </a:prstGeom>
        </p:spPr>
      </p:pic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" y="1959543"/>
            <a:ext cx="7734300" cy="4267200"/>
          </a:xfrm>
          <a:prstGeom prst="rect">
            <a:avLst/>
          </a:prstGeom>
        </p:spPr>
      </p:pic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2324100" y="6300336"/>
            <a:ext cx="449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Click on picture or </a:t>
            </a:r>
            <a:r>
              <a:rPr lang="en-US" altLang="en-US" dirty="0">
                <a:hlinkClick r:id="rId3"/>
              </a:rPr>
              <a:t>here</a:t>
            </a:r>
            <a:r>
              <a:rPr lang="en-US" altLang="en-US" dirty="0"/>
              <a:t> to play on </a:t>
            </a:r>
            <a:r>
              <a:rPr lang="en-US" altLang="en-US" dirty="0" err="1"/>
              <a:t>youtube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4819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419100"/>
            <a:ext cx="85725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65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409575"/>
            <a:ext cx="8572500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09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914400" y="304800"/>
            <a:ext cx="731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/>
              <a:t>Watching the School Videos: Make 2 Lists 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28600" y="914400"/>
            <a:ext cx="4191000" cy="530658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</a:rPr>
              <a:t>Principles, Pedagogies, Practices</a:t>
            </a:r>
          </a:p>
          <a:p>
            <a:pPr>
              <a:spcBef>
                <a:spcPct val="50000"/>
              </a:spcBef>
            </a:pPr>
            <a:r>
              <a:rPr lang="en-US" altLang="en-US" sz="2200" b="1" dirty="0">
                <a:latin typeface="Times New Roman" panose="02020603050405020304" pitchFamily="18" charset="0"/>
              </a:rPr>
              <a:t>List #1: Key elements of this teaching and learning practice.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1.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2.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3.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4.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5.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6.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1200" b="1" dirty="0">
                <a:latin typeface="Times New Roman" panose="02020603050405020304" pitchFamily="18" charset="0"/>
              </a:rPr>
              <a:t>7.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</p:txBody>
      </p:sp>
      <p:sp>
        <p:nvSpPr>
          <p:cNvPr id="9225" name="Text Box 5"/>
          <p:cNvSpPr txBox="1">
            <a:spLocks noChangeArrowheads="1"/>
          </p:cNvSpPr>
          <p:nvPr/>
        </p:nvSpPr>
        <p:spPr bwMode="auto">
          <a:xfrm>
            <a:off x="4724400" y="914400"/>
            <a:ext cx="4191000" cy="53943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200" b="1" dirty="0">
                <a:latin typeface="Times New Roman" panose="02020603050405020304" pitchFamily="18" charset="0"/>
              </a:rPr>
              <a:t>Spaces</a:t>
            </a:r>
          </a:p>
          <a:p>
            <a:pPr>
              <a:spcBef>
                <a:spcPct val="50000"/>
              </a:spcBef>
            </a:pPr>
            <a:r>
              <a:rPr lang="en-US" altLang="en-US" sz="2200" b="1" dirty="0">
                <a:latin typeface="Times New Roman" panose="02020603050405020304" pitchFamily="18" charset="0"/>
              </a:rPr>
              <a:t>List #2:</a:t>
            </a:r>
            <a:r>
              <a:rPr lang="en-US" altLang="en-US" sz="2200" dirty="0">
                <a:latin typeface="Times New Roman" panose="02020603050405020304" pitchFamily="18" charset="0"/>
              </a:rPr>
              <a:t> </a:t>
            </a:r>
            <a:r>
              <a:rPr lang="en-US" altLang="en-US" sz="2200" b="1" dirty="0">
                <a:latin typeface="Times New Roman" panose="02020603050405020304" pitchFamily="18" charset="0"/>
              </a:rPr>
              <a:t>Key elements of the learning environments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1.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2.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3.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4.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5.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6.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7.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887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54" y="472308"/>
            <a:ext cx="8229600" cy="47274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404" y="781864"/>
            <a:ext cx="542925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99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665304"/>
            <a:ext cx="8572500" cy="5295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252" y="152400"/>
            <a:ext cx="542925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95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45741"/>
            <a:ext cx="7886700" cy="473122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Q &amp; A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Linking Principles/Pedagogy/Practices to Space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Break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Designing the new HS/MS/ES/K-8/6-12 school for 21</a:t>
            </a:r>
            <a:r>
              <a:rPr lang="en-US" baseline="30000" dirty="0"/>
              <a:t>st</a:t>
            </a:r>
            <a:r>
              <a:rPr lang="en-US" dirty="0"/>
              <a:t> Century Learning</a:t>
            </a:r>
          </a:p>
        </p:txBody>
      </p:sp>
    </p:spTree>
    <p:extLst>
      <p:ext uri="{BB962C8B-B14F-4D97-AF65-F5344CB8AC3E}">
        <p14:creationId xmlns:p14="http://schemas.microsoft.com/office/powerpoint/2010/main" val="3738107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/>
              <a:t>Norma Rose Point School, 2014 (Vancouver, BC) </a:t>
            </a:r>
          </a:p>
        </p:txBody>
      </p:sp>
      <p:pic>
        <p:nvPicPr>
          <p:cNvPr id="17204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8588"/>
            <a:ext cx="1325563" cy="131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2044" name="Picture 12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8238" y="1524000"/>
            <a:ext cx="6865937" cy="4467225"/>
          </a:xfr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2046" name="Text Box 14"/>
          <p:cNvSpPr txBox="1">
            <a:spLocks noChangeArrowheads="1"/>
          </p:cNvSpPr>
          <p:nvPr/>
        </p:nvSpPr>
        <p:spPr bwMode="auto">
          <a:xfrm>
            <a:off x="2324100" y="6248400"/>
            <a:ext cx="449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Click on picture or </a:t>
            </a:r>
            <a:r>
              <a:rPr lang="en-US" altLang="en-US" dirty="0">
                <a:hlinkClick r:id="rId3"/>
              </a:rPr>
              <a:t>here</a:t>
            </a:r>
            <a:r>
              <a:rPr lang="en-US" altLang="en-US" dirty="0"/>
              <a:t> to play on </a:t>
            </a:r>
            <a:r>
              <a:rPr lang="en-US" altLang="en-US" dirty="0" err="1"/>
              <a:t>youtube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02624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914400" y="304800"/>
            <a:ext cx="731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/>
              <a:t>Watching the School Videos: Make 2 Lists 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28600" y="914400"/>
            <a:ext cx="4191000" cy="530658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</a:rPr>
              <a:t>Principles, Pedagogies, Practices</a:t>
            </a:r>
          </a:p>
          <a:p>
            <a:pPr>
              <a:spcBef>
                <a:spcPct val="50000"/>
              </a:spcBef>
            </a:pPr>
            <a:r>
              <a:rPr lang="en-US" altLang="en-US" sz="2200" b="1" dirty="0">
                <a:latin typeface="Times New Roman" panose="02020603050405020304" pitchFamily="18" charset="0"/>
              </a:rPr>
              <a:t>List #1: Key elements of this teaching and learning practice.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1.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2.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3.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4.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5.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6.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1200" b="1" dirty="0">
                <a:latin typeface="Times New Roman" panose="02020603050405020304" pitchFamily="18" charset="0"/>
              </a:rPr>
              <a:t>7.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</p:txBody>
      </p:sp>
      <p:sp>
        <p:nvSpPr>
          <p:cNvPr id="9225" name="Text Box 5"/>
          <p:cNvSpPr txBox="1">
            <a:spLocks noChangeArrowheads="1"/>
          </p:cNvSpPr>
          <p:nvPr/>
        </p:nvSpPr>
        <p:spPr bwMode="auto">
          <a:xfrm>
            <a:off x="4724400" y="914400"/>
            <a:ext cx="4191000" cy="53943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200" b="1" dirty="0">
                <a:latin typeface="Times New Roman" panose="02020603050405020304" pitchFamily="18" charset="0"/>
              </a:rPr>
              <a:t>Spaces</a:t>
            </a:r>
          </a:p>
          <a:p>
            <a:pPr>
              <a:spcBef>
                <a:spcPct val="50000"/>
              </a:spcBef>
            </a:pPr>
            <a:r>
              <a:rPr lang="en-US" altLang="en-US" sz="2200" b="1" dirty="0">
                <a:latin typeface="Times New Roman" panose="02020603050405020304" pitchFamily="18" charset="0"/>
              </a:rPr>
              <a:t>List #2:</a:t>
            </a:r>
            <a:r>
              <a:rPr lang="en-US" altLang="en-US" sz="2200" dirty="0">
                <a:latin typeface="Times New Roman" panose="02020603050405020304" pitchFamily="18" charset="0"/>
              </a:rPr>
              <a:t> </a:t>
            </a:r>
            <a:r>
              <a:rPr lang="en-US" altLang="en-US" sz="2200" b="1" dirty="0">
                <a:latin typeface="Times New Roman" panose="02020603050405020304" pitchFamily="18" charset="0"/>
              </a:rPr>
              <a:t>Key elements of the learning environments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1.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2.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3.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4.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5.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6.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7.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918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/>
              <a:t>Innovation Labs &amp; Makerspaces</a:t>
            </a:r>
          </a:p>
        </p:txBody>
      </p:sp>
      <p:pic>
        <p:nvPicPr>
          <p:cNvPr id="2007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838200"/>
            <a:ext cx="6353175" cy="565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0708" name="Rectangle 4"/>
          <p:cNvSpPr>
            <a:spLocks noChangeArrowheads="1"/>
          </p:cNvSpPr>
          <p:nvPr/>
        </p:nvSpPr>
        <p:spPr bwMode="auto">
          <a:xfrm>
            <a:off x="1400175" y="6491288"/>
            <a:ext cx="6407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hlinkClick r:id="rId3"/>
              </a:rPr>
              <a:t>http://www.bobpearlman.org/Learning21/innovation_labs.htm</a:t>
            </a:r>
            <a:r>
              <a:rPr lang="en-US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99641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Ross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13" y="2038350"/>
            <a:ext cx="5691187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31" name="Picture 3" descr="Ros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52400"/>
            <a:ext cx="4924425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32" name="Picture 4" descr="Program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1819275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733" name="Text Box 5"/>
          <p:cNvSpPr txBox="1">
            <a:spLocks noChangeArrowheads="1"/>
          </p:cNvSpPr>
          <p:nvPr/>
        </p:nvSpPr>
        <p:spPr bwMode="auto">
          <a:xfrm>
            <a:off x="609600" y="1143000"/>
            <a:ext cx="2209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/>
              <a:t>East Hampton, NY</a:t>
            </a:r>
          </a:p>
          <a:p>
            <a:pPr algn="ctr"/>
            <a:r>
              <a:rPr lang="en-US" altLang="en-US"/>
              <a:t>Opened 2012</a:t>
            </a:r>
          </a:p>
        </p:txBody>
      </p:sp>
      <p:sp>
        <p:nvSpPr>
          <p:cNvPr id="201734" name="Text Box 6"/>
          <p:cNvSpPr txBox="1">
            <a:spLocks noChangeArrowheads="1"/>
          </p:cNvSpPr>
          <p:nvPr/>
        </p:nvSpPr>
        <p:spPr bwMode="auto">
          <a:xfrm>
            <a:off x="114300" y="5867400"/>
            <a:ext cx="891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Click </a:t>
            </a:r>
            <a:r>
              <a:rPr lang="en-US" altLang="en-US" dirty="0">
                <a:hlinkClick r:id="rId2"/>
              </a:rPr>
              <a:t>here</a:t>
            </a:r>
            <a:r>
              <a:rPr lang="en-US" altLang="en-US" dirty="0"/>
              <a:t> to play on </a:t>
            </a:r>
            <a:r>
              <a:rPr lang="en-US" altLang="en-US" dirty="0" err="1"/>
              <a:t>youtube</a:t>
            </a:r>
            <a:r>
              <a:rPr lang="en-US" altLang="en-US" dirty="0"/>
              <a:t>; </a:t>
            </a:r>
          </a:p>
        </p:txBody>
      </p:sp>
    </p:spTree>
    <p:extLst>
      <p:ext uri="{BB962C8B-B14F-4D97-AF65-F5344CB8AC3E}">
        <p14:creationId xmlns:p14="http://schemas.microsoft.com/office/powerpoint/2010/main" val="2769873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 descr="Ros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4533900" cy="164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03" name="Text Box 3"/>
          <p:cNvSpPr txBox="1">
            <a:spLocks noChangeArrowheads="1"/>
          </p:cNvSpPr>
          <p:nvPr/>
        </p:nvSpPr>
        <p:spPr bwMode="auto">
          <a:xfrm>
            <a:off x="2362200" y="6338888"/>
            <a:ext cx="4419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Click on picture or </a:t>
            </a:r>
            <a:r>
              <a:rPr lang="en-US" altLang="en-US" dirty="0">
                <a:hlinkClick r:id="rId3"/>
              </a:rPr>
              <a:t>here</a:t>
            </a:r>
            <a:r>
              <a:rPr lang="en-US" altLang="en-US" dirty="0"/>
              <a:t> to play on Vimeo</a:t>
            </a:r>
          </a:p>
        </p:txBody>
      </p:sp>
      <p:pic>
        <p:nvPicPr>
          <p:cNvPr id="204804" name="Picture 4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3325" y="1752600"/>
            <a:ext cx="6735763" cy="4525963"/>
          </a:xfr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3653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Makered video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914400"/>
            <a:ext cx="8299450" cy="466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779" name="Picture 3" descr="Makered video2">
            <a:hlinkClick r:id="rId2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912813"/>
            <a:ext cx="8299450" cy="137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3780" name="Text Box 4"/>
          <p:cNvSpPr txBox="1">
            <a:spLocks noChangeArrowheads="1"/>
          </p:cNvSpPr>
          <p:nvPr/>
        </p:nvSpPr>
        <p:spPr bwMode="auto">
          <a:xfrm>
            <a:off x="2324100" y="6019800"/>
            <a:ext cx="449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Click on picture or </a:t>
            </a:r>
            <a:r>
              <a:rPr lang="en-US" altLang="en-US" dirty="0">
                <a:hlinkClick r:id="rId2"/>
              </a:rPr>
              <a:t>here</a:t>
            </a:r>
            <a:r>
              <a:rPr lang="en-US" altLang="en-US" dirty="0"/>
              <a:t> to play on </a:t>
            </a:r>
            <a:r>
              <a:rPr lang="en-US" altLang="en-US" dirty="0" err="1"/>
              <a:t>youtube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08460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85527"/>
            <a:ext cx="2038350" cy="1047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85527"/>
            <a:ext cx="6029325" cy="11715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5544" y="1502688"/>
            <a:ext cx="800698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and your tablemates have been hired to work with the school task force of students, parents, teachers, the principal, and community members to envision and then design a replacement [HS/MS/ES/K-8/6-12] school building for 21</a:t>
            </a:r>
            <a:r>
              <a:rPr lang="en-US" baseline="30000" dirty="0"/>
              <a:t>st</a:t>
            </a:r>
            <a:r>
              <a:rPr lang="en-US" dirty="0"/>
              <a:t> Century Learning. You will lead the school task force to:</a:t>
            </a:r>
          </a:p>
          <a:p>
            <a:pPr marL="625475" indent="-342900">
              <a:buAutoNum type="arabicPeriod"/>
            </a:pPr>
            <a:r>
              <a:rPr lang="en-US" dirty="0"/>
              <a:t>Develop the educational specifications - principles, pedagogies, and practices – of the new building.</a:t>
            </a:r>
          </a:p>
          <a:p>
            <a:pPr marL="625475" indent="-342900">
              <a:buAutoNum type="arabicPeriod"/>
            </a:pPr>
            <a:r>
              <a:rPr lang="en-US" dirty="0"/>
              <a:t>Sketch the key learning environments and spaces of the new building.</a:t>
            </a:r>
          </a:p>
          <a:p>
            <a:pPr marL="342900" indent="-342900">
              <a:buAutoNum type="arabicPeriod"/>
            </a:pPr>
            <a:endParaRPr lang="en-US" dirty="0"/>
          </a:p>
          <a:p>
            <a:r>
              <a:rPr lang="en-US" dirty="0"/>
              <a:t>All designs must meet the district’s </a:t>
            </a:r>
            <a:r>
              <a:rPr lang="en-US" b="1" dirty="0"/>
              <a:t>Goals for Learning Spaces:</a:t>
            </a:r>
            <a:endParaRPr lang="en-US" dirty="0"/>
          </a:p>
          <a:p>
            <a:pPr marL="625475" indent="-285750">
              <a:buFont typeface="Arial" panose="020B0604020202020204" pitchFamily="34" charset="0"/>
              <a:buChar char="•"/>
            </a:pPr>
            <a:r>
              <a:rPr lang="en-US" dirty="0"/>
              <a:t>Create learning spaces that inspire, encourage and compel students to become designers, developers, producers and creators who participate in the learning process in ways that ensure the engagement of higher-order thinking.</a:t>
            </a:r>
          </a:p>
          <a:p>
            <a:pPr marL="625475" indent="-285750">
              <a:buFont typeface="Arial" panose="020B0604020202020204" pitchFamily="34" charset="0"/>
              <a:buChar char="•"/>
            </a:pPr>
            <a:r>
              <a:rPr lang="en-US" dirty="0"/>
              <a:t>Create spaces that provide cross-curricular and multi-age opportunities that leverage natural learning patterns.</a:t>
            </a:r>
          </a:p>
          <a:p>
            <a:pPr marL="625475" indent="-285750">
              <a:buFont typeface="Arial" panose="020B0604020202020204" pitchFamily="34" charset="0"/>
              <a:buChar char="•"/>
            </a:pPr>
            <a:r>
              <a:rPr lang="en-US" dirty="0"/>
              <a:t>Create environments that foster contagious creativity, cross cultural boundaries, and bring groups together.</a:t>
            </a:r>
          </a:p>
          <a:p>
            <a:pPr marL="625475" indent="-285750">
              <a:buFont typeface="Arial" panose="020B0604020202020204" pitchFamily="34" charset="0"/>
              <a:buChar char="•"/>
            </a:pPr>
            <a:r>
              <a:rPr lang="en-US" dirty="0"/>
              <a:t>Offer choice in comfort. </a:t>
            </a:r>
          </a:p>
          <a:p>
            <a:pPr marL="625475" indent="-285750">
              <a:buFont typeface="Arial" panose="020B0604020202020204" pitchFamily="34" charset="0"/>
              <a:buChar char="•"/>
            </a:pPr>
            <a:r>
              <a:rPr lang="en-US" dirty="0"/>
              <a:t>Offer choice in learning paths. </a:t>
            </a:r>
          </a:p>
        </p:txBody>
      </p:sp>
    </p:spTree>
    <p:extLst>
      <p:ext uri="{BB962C8B-B14F-4D97-AF65-F5344CB8AC3E}">
        <p14:creationId xmlns:p14="http://schemas.microsoft.com/office/powerpoint/2010/main" val="4099662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09800"/>
            <a:ext cx="7010400" cy="366712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en-US" sz="2600" dirty="0">
                <a:solidFill>
                  <a:srgbClr val="6C0987"/>
                </a:solidFill>
                <a:latin typeface="Arial Black" panose="020B0A04020102020204" pitchFamily="34" charset="0"/>
              </a:rPr>
              <a:t>Contact Information</a:t>
            </a:r>
          </a:p>
        </p:txBody>
      </p:sp>
      <p:graphicFrame>
        <p:nvGraphicFramePr>
          <p:cNvPr id="60429" name="Group 13"/>
          <p:cNvGraphicFramePr>
            <a:graphicFrameLocks noGrp="1"/>
          </p:cNvGraphicFramePr>
          <p:nvPr>
            <p:extLst/>
          </p:nvPr>
        </p:nvGraphicFramePr>
        <p:xfrm>
          <a:off x="1104900" y="2971800"/>
          <a:ext cx="6934200" cy="2425700"/>
        </p:xfrm>
        <a:graphic>
          <a:graphicData uri="http://schemas.openxmlformats.org/drawingml/2006/table">
            <a:tbl>
              <a:tblPr/>
              <a:tblGrid>
                <a:gridCol w="693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25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C0987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Bob Pearlman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C0987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21</a:t>
                      </a:r>
                      <a:r>
                        <a:rPr kumimoji="0" lang="en-US" sz="22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6C0987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st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C0987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 Century School and District Consultant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C0987"/>
                          </a:solidFill>
                          <a:effectLst/>
                          <a:latin typeface="Arial Black" pitchFamily="34" charset="0"/>
                          <a:cs typeface="Arial" pitchFamily="34" charset="0"/>
                          <a:hlinkClick r:id="rId3"/>
                        </a:rPr>
                        <a:t>bobpearlman@mindspring.com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6C0987"/>
                        </a:solidFill>
                        <a:effectLst/>
                        <a:latin typeface="Arial Black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C0987"/>
                          </a:solidFill>
                          <a:effectLst/>
                          <a:latin typeface="Arial Black" pitchFamily="34" charset="0"/>
                          <a:cs typeface="Arial" pitchFamily="34" charset="0"/>
                          <a:hlinkClick r:id="rId4"/>
                        </a:rPr>
                        <a:t>www.bobpearlman.org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6C0987"/>
                        </a:solidFill>
                        <a:effectLst/>
                        <a:latin typeface="Arial Black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C0987"/>
                          </a:solidFill>
                          <a:effectLst/>
                          <a:latin typeface="Arial Black" pitchFamily="34" charset="0"/>
                          <a:cs typeface="Arial" pitchFamily="34" charset="0"/>
                        </a:rPr>
                        <a:t>(520) 881-9965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6C0987"/>
                        </a:solidFill>
                        <a:effectLst/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 marL="90488" marR="90488" marT="44436" marB="4443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801" name="Text Box 14"/>
          <p:cNvSpPr txBox="1">
            <a:spLocks noChangeArrowheads="1"/>
          </p:cNvSpPr>
          <p:nvPr/>
        </p:nvSpPr>
        <p:spPr bwMode="auto">
          <a:xfrm>
            <a:off x="604838" y="5562600"/>
            <a:ext cx="7934325" cy="82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PowerPoint Slides and Resources at </a:t>
            </a:r>
            <a:r>
              <a:rPr lang="en-US" altLang="en-US" sz="2400" b="1" dirty="0">
                <a:latin typeface="Times New Roman" panose="02020603050405020304" pitchFamily="18" charset="0"/>
                <a:hlinkClick r:id="rId5"/>
              </a:rPr>
              <a:t>http://www.bobpearlman.org/a4le.htm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50" y="228600"/>
            <a:ext cx="857250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23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5072"/>
            <a:ext cx="4572000" cy="2295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33475"/>
            <a:ext cx="4572000" cy="2295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91516"/>
            <a:ext cx="4572000" cy="2286000"/>
          </a:xfrm>
          <a:prstGeom prst="rect">
            <a:avLst/>
          </a:prstGeom>
        </p:spPr>
      </p:pic>
      <p:pic>
        <p:nvPicPr>
          <p:cNvPr id="1026" name="Picture 2" descr="Northern Beaches Christian Schoo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00" cy="100012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5625" y="3489251"/>
            <a:ext cx="2238375" cy="335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9625" y="3495675"/>
            <a:ext cx="2238375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37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46" name="Text Box 6"/>
          <p:cNvSpPr txBox="1">
            <a:spLocks noChangeArrowheads="1"/>
          </p:cNvSpPr>
          <p:nvPr/>
        </p:nvSpPr>
        <p:spPr bwMode="auto">
          <a:xfrm>
            <a:off x="210852" y="42847"/>
            <a:ext cx="8762999" cy="132087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i="1" dirty="0">
                <a:latin typeface="Times New Roman" panose="02020603050405020304" pitchFamily="18" charset="0"/>
              </a:rPr>
              <a:t>21</a:t>
            </a:r>
            <a:r>
              <a:rPr lang="en-US" altLang="en-US" sz="4000" b="1" i="1" baseline="30000" dirty="0">
                <a:latin typeface="Times New Roman" panose="02020603050405020304" pitchFamily="18" charset="0"/>
              </a:rPr>
              <a:t>st</a:t>
            </a:r>
            <a:r>
              <a:rPr lang="en-US" altLang="en-US" sz="4000" b="1" i="1" dirty="0">
                <a:latin typeface="Times New Roman" panose="02020603050405020304" pitchFamily="18" charset="0"/>
              </a:rPr>
              <a:t> Century Learning:    Schools as Workplaces for 21</a:t>
            </a:r>
            <a:r>
              <a:rPr lang="en-US" altLang="en-US" sz="4000" b="1" i="1" baseline="30000" dirty="0">
                <a:latin typeface="Times New Roman" panose="02020603050405020304" pitchFamily="18" charset="0"/>
              </a:rPr>
              <a:t>st</a:t>
            </a:r>
            <a:r>
              <a:rPr lang="en-US" altLang="en-US" sz="4000" b="1" i="1" dirty="0">
                <a:latin typeface="Times New Roman" panose="02020603050405020304" pitchFamily="18" charset="0"/>
              </a:rPr>
              <a:t> Century Learners</a:t>
            </a:r>
          </a:p>
        </p:txBody>
      </p:sp>
      <p:pic>
        <p:nvPicPr>
          <p:cNvPr id="5" name="Eos-22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2880" y="1406566"/>
            <a:ext cx="4389120" cy="2928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7425" y="1406566"/>
            <a:ext cx="4389120" cy="27564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420879"/>
            <a:ext cx="4572000" cy="2266950"/>
          </a:xfrm>
          <a:prstGeom prst="rect">
            <a:avLst/>
          </a:prstGeom>
        </p:spPr>
      </p:pic>
      <p:pic>
        <p:nvPicPr>
          <p:cNvPr id="8" name="Picture 15" descr="How_We_Work_Manor 005_0002_s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46" y="4457700"/>
            <a:ext cx="4268788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903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3622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alt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So what does 21</a:t>
            </a:r>
            <a:r>
              <a:rPr lang="en-US" altLang="en-US" sz="480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Century Learning Look Like?</a:t>
            </a:r>
            <a:br>
              <a:rPr lang="en-US" alt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And how do you get there?</a:t>
            </a:r>
          </a:p>
        </p:txBody>
      </p:sp>
      <p:pic>
        <p:nvPicPr>
          <p:cNvPr id="136195" name="Picture 18" descr="collage_learn_env_9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52400"/>
            <a:ext cx="85725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6934200" y="4724400"/>
            <a:ext cx="1752600" cy="12207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/>
              <a:t>New </a:t>
            </a:r>
          </a:p>
          <a:p>
            <a:pPr algn="ctr">
              <a:spcBef>
                <a:spcPct val="50000"/>
              </a:spcBef>
            </a:pPr>
            <a:r>
              <a:rPr lang="en-US" altLang="en-US" b="1"/>
              <a:t>Learning</a:t>
            </a:r>
          </a:p>
          <a:p>
            <a:pPr algn="ctr">
              <a:spcBef>
                <a:spcPct val="50000"/>
              </a:spcBef>
            </a:pPr>
            <a:r>
              <a:rPr lang="en-US" altLang="en-US" b="1"/>
              <a:t>Environments</a:t>
            </a:r>
          </a:p>
        </p:txBody>
      </p:sp>
      <p:sp>
        <p:nvSpPr>
          <p:cNvPr id="136197" name="Text Box 5"/>
          <p:cNvSpPr txBox="1">
            <a:spLocks noChangeArrowheads="1"/>
          </p:cNvSpPr>
          <p:nvPr/>
        </p:nvSpPr>
        <p:spPr bwMode="auto">
          <a:xfrm>
            <a:off x="4800600" y="4722813"/>
            <a:ext cx="1752600" cy="122078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/>
              <a:t>How kids </a:t>
            </a:r>
          </a:p>
          <a:p>
            <a:pPr algn="ctr">
              <a:spcBef>
                <a:spcPct val="50000"/>
              </a:spcBef>
            </a:pPr>
            <a:r>
              <a:rPr lang="en-US" altLang="en-US" b="1"/>
              <a:t>work </a:t>
            </a:r>
          </a:p>
          <a:p>
            <a:pPr algn="ctr">
              <a:spcBef>
                <a:spcPct val="50000"/>
              </a:spcBef>
            </a:pPr>
            <a:r>
              <a:rPr lang="en-US" altLang="en-US" b="1"/>
              <a:t>in school</a:t>
            </a:r>
          </a:p>
        </p:txBody>
      </p:sp>
      <p:sp>
        <p:nvSpPr>
          <p:cNvPr id="136198" name="Text Box 6"/>
          <p:cNvSpPr txBox="1">
            <a:spLocks noChangeArrowheads="1"/>
          </p:cNvSpPr>
          <p:nvPr/>
        </p:nvSpPr>
        <p:spPr bwMode="auto">
          <a:xfrm>
            <a:off x="2667000" y="4724400"/>
            <a:ext cx="1752600" cy="12207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/>
              <a:t>Pedagogy</a:t>
            </a:r>
          </a:p>
          <a:p>
            <a:pPr algn="ctr">
              <a:spcBef>
                <a:spcPct val="50000"/>
              </a:spcBef>
            </a:pPr>
            <a:r>
              <a:rPr lang="en-US" altLang="en-US" b="1"/>
              <a:t>and </a:t>
            </a:r>
          </a:p>
          <a:p>
            <a:pPr algn="ctr">
              <a:spcBef>
                <a:spcPct val="50000"/>
              </a:spcBef>
            </a:pPr>
            <a:r>
              <a:rPr lang="en-US" altLang="en-US" b="1"/>
              <a:t>Practice</a:t>
            </a:r>
          </a:p>
        </p:txBody>
      </p:sp>
      <p:sp>
        <p:nvSpPr>
          <p:cNvPr id="136199" name="Text Box 7"/>
          <p:cNvSpPr txBox="1">
            <a:spLocks noChangeArrowheads="1"/>
          </p:cNvSpPr>
          <p:nvPr/>
        </p:nvSpPr>
        <p:spPr bwMode="auto">
          <a:xfrm>
            <a:off x="381000" y="4724400"/>
            <a:ext cx="1752600" cy="12207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/>
              <a:t>21</a:t>
            </a:r>
            <a:r>
              <a:rPr lang="en-US" altLang="en-US" b="1" baseline="30000"/>
              <a:t>st</a:t>
            </a:r>
          </a:p>
          <a:p>
            <a:pPr algn="ctr">
              <a:spcBef>
                <a:spcPct val="50000"/>
              </a:spcBef>
            </a:pPr>
            <a:r>
              <a:rPr lang="en-US" altLang="en-US" b="1"/>
              <a:t>Century</a:t>
            </a:r>
          </a:p>
          <a:p>
            <a:pPr algn="ctr">
              <a:spcBef>
                <a:spcPct val="50000"/>
              </a:spcBef>
            </a:pPr>
            <a:r>
              <a:rPr lang="en-US" altLang="en-US" b="1"/>
              <a:t>Skills</a:t>
            </a:r>
          </a:p>
        </p:txBody>
      </p:sp>
      <p:sp>
        <p:nvSpPr>
          <p:cNvPr id="136200" name="Line 8"/>
          <p:cNvSpPr>
            <a:spLocks noChangeShapeType="1"/>
          </p:cNvSpPr>
          <p:nvPr/>
        </p:nvSpPr>
        <p:spPr bwMode="auto">
          <a:xfrm>
            <a:off x="2133600" y="5334000"/>
            <a:ext cx="533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01" name="Line 9"/>
          <p:cNvSpPr>
            <a:spLocks noChangeShapeType="1"/>
          </p:cNvSpPr>
          <p:nvPr/>
        </p:nvSpPr>
        <p:spPr bwMode="auto">
          <a:xfrm>
            <a:off x="4419600" y="5334000"/>
            <a:ext cx="4191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02" name="Line 10"/>
          <p:cNvSpPr>
            <a:spLocks noChangeShapeType="1"/>
          </p:cNvSpPr>
          <p:nvPr/>
        </p:nvSpPr>
        <p:spPr bwMode="auto">
          <a:xfrm flipV="1">
            <a:off x="6553200" y="5316538"/>
            <a:ext cx="381000" cy="17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03" name="Text Box 11"/>
          <p:cNvSpPr txBox="1">
            <a:spLocks noChangeArrowheads="1"/>
          </p:cNvSpPr>
          <p:nvPr/>
        </p:nvSpPr>
        <p:spPr bwMode="auto">
          <a:xfrm>
            <a:off x="419100" y="6096000"/>
            <a:ext cx="830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36204" name="Text Box 12"/>
          <p:cNvSpPr txBox="1">
            <a:spLocks noChangeArrowheads="1"/>
          </p:cNvSpPr>
          <p:nvPr/>
        </p:nvSpPr>
        <p:spPr bwMode="auto">
          <a:xfrm>
            <a:off x="381000" y="6096000"/>
            <a:ext cx="830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i="1">
                <a:solidFill>
                  <a:srgbClr val="CC0000"/>
                </a:solidFill>
              </a:rPr>
              <a:t>Linking Pedagogy and Space</a:t>
            </a:r>
          </a:p>
        </p:txBody>
      </p:sp>
    </p:spTree>
    <p:extLst>
      <p:ext uri="{BB962C8B-B14F-4D97-AF65-F5344CB8AC3E}">
        <p14:creationId xmlns:p14="http://schemas.microsoft.com/office/powerpoint/2010/main" val="120420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7" grpId="0" animBg="1"/>
      <p:bldP spid="136198" grpId="0" animBg="1"/>
      <p:bldP spid="136199" grpId="0" animBg="1"/>
      <p:bldP spid="13620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914400" y="304800"/>
            <a:ext cx="731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/>
              <a:t>Watching the School Videos: Make 2 Lists 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28600" y="914400"/>
            <a:ext cx="4191000" cy="530658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</a:rPr>
              <a:t>Principles, Pedagogies, Practices</a:t>
            </a:r>
          </a:p>
          <a:p>
            <a:pPr>
              <a:spcBef>
                <a:spcPct val="50000"/>
              </a:spcBef>
            </a:pPr>
            <a:r>
              <a:rPr lang="en-US" altLang="en-US" sz="2200" b="1" dirty="0">
                <a:latin typeface="Times New Roman" panose="02020603050405020304" pitchFamily="18" charset="0"/>
              </a:rPr>
              <a:t>List #1: Key elements of this teaching and learning practice.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1.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2.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3.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4.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5.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6.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1200" b="1" dirty="0">
                <a:latin typeface="Times New Roman" panose="02020603050405020304" pitchFamily="18" charset="0"/>
              </a:rPr>
              <a:t>7.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</p:txBody>
      </p:sp>
      <p:sp>
        <p:nvSpPr>
          <p:cNvPr id="9225" name="Text Box 5"/>
          <p:cNvSpPr txBox="1">
            <a:spLocks noChangeArrowheads="1"/>
          </p:cNvSpPr>
          <p:nvPr/>
        </p:nvSpPr>
        <p:spPr bwMode="auto">
          <a:xfrm>
            <a:off x="4724400" y="914400"/>
            <a:ext cx="4191000" cy="53943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200" b="1" dirty="0">
                <a:latin typeface="Times New Roman" panose="02020603050405020304" pitchFamily="18" charset="0"/>
              </a:rPr>
              <a:t>Spaces</a:t>
            </a:r>
          </a:p>
          <a:p>
            <a:pPr>
              <a:spcBef>
                <a:spcPct val="50000"/>
              </a:spcBef>
            </a:pPr>
            <a:r>
              <a:rPr lang="en-US" altLang="en-US" sz="2200" b="1" dirty="0">
                <a:latin typeface="Times New Roman" panose="02020603050405020304" pitchFamily="18" charset="0"/>
              </a:rPr>
              <a:t>List #2:</a:t>
            </a:r>
            <a:r>
              <a:rPr lang="en-US" altLang="en-US" sz="2200" dirty="0">
                <a:latin typeface="Times New Roman" panose="02020603050405020304" pitchFamily="18" charset="0"/>
              </a:rPr>
              <a:t> </a:t>
            </a:r>
            <a:r>
              <a:rPr lang="en-US" altLang="en-US" sz="2200" b="1" dirty="0">
                <a:latin typeface="Times New Roman" panose="02020603050405020304" pitchFamily="18" charset="0"/>
              </a:rPr>
              <a:t>Key elements of the learning environments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1.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2.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3.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4.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5.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6.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7.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598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4" descr="Coppell_Project Teams2_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685800"/>
            <a:ext cx="7810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19" name="Text Box 5"/>
          <p:cNvSpPr txBox="1">
            <a:spLocks noChangeArrowheads="1"/>
          </p:cNvSpPr>
          <p:nvPr/>
        </p:nvSpPr>
        <p:spPr bwMode="auto">
          <a:xfrm>
            <a:off x="609600" y="5943600"/>
            <a:ext cx="7924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/>
              <a:t>Figure 4. Student project teams at work in double-sized classroom at New Tech High @ Coppell, Coppell, TX. Photo by Kate Jenkins</a:t>
            </a:r>
          </a:p>
        </p:txBody>
      </p:sp>
      <p:sp>
        <p:nvSpPr>
          <p:cNvPr id="188420" name="Text Box 6"/>
          <p:cNvSpPr txBox="1">
            <a:spLocks noChangeArrowheads="1"/>
          </p:cNvSpPr>
          <p:nvPr/>
        </p:nvSpPr>
        <p:spPr bwMode="auto">
          <a:xfrm>
            <a:off x="457200" y="228600"/>
            <a:ext cx="822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New Tech High @ Coppell, Coppell, TX, opened 2008</a:t>
            </a:r>
          </a:p>
        </p:txBody>
      </p:sp>
    </p:spTree>
    <p:extLst>
      <p:ext uri="{BB962C8B-B14F-4D97-AF65-F5344CB8AC3E}">
        <p14:creationId xmlns:p14="http://schemas.microsoft.com/office/powerpoint/2010/main" val="2814955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82" name="Text Box 6"/>
          <p:cNvSpPr txBox="1">
            <a:spLocks noChangeArrowheads="1"/>
          </p:cNvSpPr>
          <p:nvPr/>
        </p:nvSpPr>
        <p:spPr bwMode="auto">
          <a:xfrm>
            <a:off x="1714500" y="152400"/>
            <a:ext cx="5715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/>
              <a:t>New Tech High @ Coppell, Coppell, TX</a:t>
            </a:r>
          </a:p>
          <a:p>
            <a:pPr algn="ctr" eaLnBrk="1" hangingPunct="1"/>
            <a:r>
              <a:rPr lang="en-US" altLang="en-US" sz="2400"/>
              <a:t>Extended Learning Spaces</a:t>
            </a:r>
          </a:p>
        </p:txBody>
      </p:sp>
      <p:pic>
        <p:nvPicPr>
          <p:cNvPr id="164887" name="Picture 23" descr="New Tech High @ Copp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80975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889" name="Text Box 25"/>
          <p:cNvSpPr txBox="1">
            <a:spLocks noChangeArrowheads="1"/>
          </p:cNvSpPr>
          <p:nvPr/>
        </p:nvSpPr>
        <p:spPr bwMode="auto">
          <a:xfrm>
            <a:off x="2324100" y="6096000"/>
            <a:ext cx="449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Click on picture or </a:t>
            </a:r>
            <a:r>
              <a:rPr lang="en-US" altLang="en-US" dirty="0">
                <a:hlinkClick r:id="rId3"/>
              </a:rPr>
              <a:t>here</a:t>
            </a:r>
            <a:r>
              <a:rPr lang="en-US" altLang="en-US" dirty="0"/>
              <a:t> to play on </a:t>
            </a:r>
            <a:r>
              <a:rPr lang="en-US" altLang="en-US" dirty="0" err="1"/>
              <a:t>youtube</a:t>
            </a:r>
            <a:endParaRPr lang="en-US" altLang="en-US" dirty="0"/>
          </a:p>
        </p:txBody>
      </p:sp>
      <p:pic>
        <p:nvPicPr>
          <p:cNvPr id="164890" name="Picture 26">
            <a:hlinkClick r:id="rId3"/>
          </p:cNvPr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5700" y="1219200"/>
            <a:ext cx="6831013" cy="4495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8174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914400" y="304800"/>
            <a:ext cx="731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/>
              <a:t>Watching the School Videos: Make 2 Lists 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28600" y="914400"/>
            <a:ext cx="4191000" cy="530658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</a:rPr>
              <a:t>Principles, Pedagogies, Practices</a:t>
            </a:r>
          </a:p>
          <a:p>
            <a:pPr>
              <a:spcBef>
                <a:spcPct val="50000"/>
              </a:spcBef>
            </a:pPr>
            <a:r>
              <a:rPr lang="en-US" altLang="en-US" sz="2200" b="1" dirty="0">
                <a:latin typeface="Times New Roman" panose="02020603050405020304" pitchFamily="18" charset="0"/>
              </a:rPr>
              <a:t>List #1: Key elements of this teaching and learning practice.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1.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2.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3.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4.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5.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6.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1200" b="1" dirty="0">
                <a:latin typeface="Times New Roman" panose="02020603050405020304" pitchFamily="18" charset="0"/>
              </a:rPr>
              <a:t>7.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</p:txBody>
      </p:sp>
      <p:sp>
        <p:nvSpPr>
          <p:cNvPr id="9225" name="Text Box 5"/>
          <p:cNvSpPr txBox="1">
            <a:spLocks noChangeArrowheads="1"/>
          </p:cNvSpPr>
          <p:nvPr/>
        </p:nvSpPr>
        <p:spPr bwMode="auto">
          <a:xfrm>
            <a:off x="4724400" y="914400"/>
            <a:ext cx="4191000" cy="53943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200" b="1" dirty="0">
                <a:latin typeface="Times New Roman" panose="02020603050405020304" pitchFamily="18" charset="0"/>
              </a:rPr>
              <a:t>Spaces</a:t>
            </a:r>
          </a:p>
          <a:p>
            <a:pPr>
              <a:spcBef>
                <a:spcPct val="50000"/>
              </a:spcBef>
            </a:pPr>
            <a:r>
              <a:rPr lang="en-US" altLang="en-US" sz="2200" b="1" dirty="0">
                <a:latin typeface="Times New Roman" panose="02020603050405020304" pitchFamily="18" charset="0"/>
              </a:rPr>
              <a:t>List #2:</a:t>
            </a:r>
            <a:r>
              <a:rPr lang="en-US" altLang="en-US" sz="2200" dirty="0">
                <a:latin typeface="Times New Roman" panose="02020603050405020304" pitchFamily="18" charset="0"/>
              </a:rPr>
              <a:t> </a:t>
            </a:r>
            <a:r>
              <a:rPr lang="en-US" altLang="en-US" sz="2200" b="1" dirty="0">
                <a:latin typeface="Times New Roman" panose="02020603050405020304" pitchFamily="18" charset="0"/>
              </a:rPr>
              <a:t>Key elements of the learning environments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1.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2.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3.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4.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5.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6.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200" b="1" dirty="0">
                <a:latin typeface="Times New Roman" panose="02020603050405020304" pitchFamily="18" charset="0"/>
              </a:rPr>
              <a:t>7. __________________________________________________</a:t>
            </a:r>
          </a:p>
          <a:p>
            <a:pPr>
              <a:spcBef>
                <a:spcPct val="50000"/>
              </a:spcBef>
            </a:pPr>
            <a:endParaRPr lang="en-US" altLang="en-US" sz="12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0283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831</TotalTime>
  <Words>854</Words>
  <Application>Microsoft Office PowerPoint</Application>
  <PresentationFormat>On-screen Show (4:3)</PresentationFormat>
  <Paragraphs>221</Paragraphs>
  <Slides>27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Comic Sans MS</vt:lpstr>
      <vt:lpstr>Times New Roman</vt:lpstr>
      <vt:lpstr>Wingdings</vt:lpstr>
      <vt:lpstr>Office Theme</vt:lpstr>
      <vt:lpstr>From Students to Learners: New Learning Environments for 21st Century Learners</vt:lpstr>
      <vt:lpstr>Agenda</vt:lpstr>
      <vt:lpstr>PowerPoint Presentation</vt:lpstr>
      <vt:lpstr>PowerPoint Presentation</vt:lpstr>
      <vt:lpstr>So what does 21st Century Learning Look Like? And how do you get there?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Norma Rose Point School, 2014 (Vancouver, BC) </vt:lpstr>
      <vt:lpstr>PowerPoint Presentation</vt:lpstr>
      <vt:lpstr>Innovation Labs &amp; Makerspaces</vt:lpstr>
      <vt:lpstr>PowerPoint Presentation</vt:lpstr>
      <vt:lpstr>PowerPoint Presentation</vt:lpstr>
      <vt:lpstr>PowerPoint Presentation</vt:lpstr>
      <vt:lpstr>PowerPoint Presentation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 Pearlman</dc:creator>
  <cp:lastModifiedBy>Bob Pearlman</cp:lastModifiedBy>
  <cp:revision>43</cp:revision>
  <dcterms:created xsi:type="dcterms:W3CDTF">2016-06-20T20:44:28Z</dcterms:created>
  <dcterms:modified xsi:type="dcterms:W3CDTF">2016-06-24T02:15:22Z</dcterms:modified>
</cp:coreProperties>
</file>